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7" r:id="rId2"/>
    <p:sldId id="327" r:id="rId3"/>
    <p:sldId id="258" r:id="rId4"/>
    <p:sldId id="259" r:id="rId5"/>
    <p:sldId id="260" r:id="rId6"/>
    <p:sldId id="261" r:id="rId7"/>
    <p:sldId id="262" r:id="rId8"/>
    <p:sldId id="265" r:id="rId9"/>
    <p:sldId id="266" r:id="rId10"/>
    <p:sldId id="267" r:id="rId11"/>
    <p:sldId id="271" r:id="rId12"/>
    <p:sldId id="269" r:id="rId13"/>
    <p:sldId id="328" r:id="rId14"/>
    <p:sldId id="330" r:id="rId15"/>
    <p:sldId id="331" r:id="rId16"/>
    <p:sldId id="332" r:id="rId17"/>
    <p:sldId id="334" r:id="rId18"/>
    <p:sldId id="335" r:id="rId19"/>
    <p:sldId id="270" r:id="rId20"/>
    <p:sldId id="333" r:id="rId21"/>
    <p:sldId id="274" r:id="rId22"/>
    <p:sldId id="296" r:id="rId23"/>
    <p:sldId id="310" r:id="rId24"/>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Hiragino Kaku Gothic Pro W3" panose="020B0300000000000000" pitchFamily="34" charset="-128"/>
      <p:regular r:id="rId30"/>
    </p:embeddedFont>
    <p:embeddedFont>
      <p:font typeface="Hiragino Kaku Gothic Pro W6" panose="020B0300000000000000" pitchFamily="34" charset="-128"/>
      <p:regular r:id="rId31"/>
      <p:bold r:id="rId32"/>
    </p:embeddedFont>
    <p:embeddedFont>
      <p:font typeface="Roboto" panose="02000000000000000000" pitchFamily="2" charset="0"/>
      <p:regular r:id="rId33"/>
      <p:bold r:id="rId34"/>
      <p:italic r:id="rId35"/>
      <p:boldItalic r:id="rId36"/>
    </p:embeddedFont>
    <p:embeddedFont>
      <p:font typeface="游ゴシック" panose="020B0400000000000000" pitchFamily="34" charset="-128"/>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DFF"/>
    <a:srgbClr val="E5EFF6"/>
    <a:srgbClr val="004AAD"/>
    <a:srgbClr val="51A5CE"/>
    <a:srgbClr val="221715"/>
    <a:srgbClr val="F6EA7B"/>
    <a:srgbClr val="6365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91" autoAdjust="0"/>
    <p:restoredTop sz="81761" autoAdjust="0"/>
  </p:normalViewPr>
  <p:slideViewPr>
    <p:cSldViewPr>
      <p:cViewPr varScale="1">
        <p:scale>
          <a:sx n="66" d="100"/>
          <a:sy n="66" d="100"/>
        </p:scale>
        <p:origin x="1064" y="208"/>
      </p:cViewPr>
      <p:guideLst>
        <p:guide orient="horz" pos="2160"/>
        <p:guide pos="2880"/>
      </p:guideLst>
    </p:cSldViewPr>
  </p:slideViewPr>
  <p:outlineViewPr>
    <p:cViewPr>
      <p:scale>
        <a:sx n="33" d="100"/>
        <a:sy n="33" d="100"/>
      </p:scale>
      <p:origin x="0" y="0"/>
    </p:cViewPr>
  </p:outlineViewPr>
  <p:notesTextViewPr>
    <p:cViewPr>
      <p:scale>
        <a:sx n="80" d="100"/>
        <a:sy n="8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8233D-8218-1B47-BE77-66D60187E6E6}" type="datetimeFigureOut">
              <a:rPr kumimoji="1" lang="ja-JP" altLang="en-US" smtClean="0"/>
              <a:t>2023/3/23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4C8CCF-0E0E-4B49-B616-31149C91A2E5}" type="slidenum">
              <a:rPr kumimoji="1" lang="ja-JP" altLang="en-US" smtClean="0"/>
              <a:t>‹#›</a:t>
            </a:fld>
            <a:endParaRPr kumimoji="1" lang="ja-JP" altLang="en-US"/>
          </a:p>
        </p:txBody>
      </p:sp>
    </p:spTree>
    <p:extLst>
      <p:ext uri="{BB962C8B-B14F-4D97-AF65-F5344CB8AC3E}">
        <p14:creationId xmlns:p14="http://schemas.microsoft.com/office/powerpoint/2010/main" val="2847507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1</a:t>
            </a:fld>
            <a:endParaRPr kumimoji="1" lang="ja-JP" altLang="en-US"/>
          </a:p>
        </p:txBody>
      </p:sp>
    </p:spTree>
    <p:extLst>
      <p:ext uri="{BB962C8B-B14F-4D97-AF65-F5344CB8AC3E}">
        <p14:creationId xmlns:p14="http://schemas.microsoft.com/office/powerpoint/2010/main" val="57142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21</a:t>
            </a:fld>
            <a:endParaRPr kumimoji="1" lang="ja-JP" altLang="en-US"/>
          </a:p>
        </p:txBody>
      </p:sp>
    </p:spTree>
    <p:extLst>
      <p:ext uri="{BB962C8B-B14F-4D97-AF65-F5344CB8AC3E}">
        <p14:creationId xmlns:p14="http://schemas.microsoft.com/office/powerpoint/2010/main" val="1396582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・お問い合わせ</a:t>
            </a:r>
            <a:endParaRPr kumimoji="1" lang="en-US" altLang="ja-JP" dirty="0"/>
          </a:p>
          <a:p>
            <a:r>
              <a:rPr kumimoji="1" lang="en-US" altLang="ja-JP" dirty="0"/>
              <a:t>https://</a:t>
            </a:r>
            <a:r>
              <a:rPr kumimoji="1" lang="en-US" altLang="ja-JP" dirty="0" err="1"/>
              <a:t>fb.kintoneapp.com</a:t>
            </a:r>
            <a:r>
              <a:rPr kumimoji="1" lang="en-US" altLang="ja-JP" dirty="0"/>
              <a:t>/</a:t>
            </a:r>
            <a:r>
              <a:rPr kumimoji="1" lang="en-US" altLang="ja-JP" dirty="0" err="1"/>
              <a:t>contact.html</a:t>
            </a:r>
            <a:endParaRPr kumimoji="1" lang="en-US" altLang="ja-JP" dirty="0"/>
          </a:p>
          <a:p>
            <a:endParaRPr kumimoji="1" lang="en-US" altLang="ja-JP" dirty="0"/>
          </a:p>
          <a:p>
            <a:r>
              <a:rPr kumimoji="1" lang="ja-JP" altLang="en-US"/>
              <a:t>・</a:t>
            </a:r>
            <a:r>
              <a:rPr kumimoji="1" lang="en-US" altLang="ja-JP" dirty="0"/>
              <a:t>30</a:t>
            </a:r>
            <a:r>
              <a:rPr kumimoji="1" lang="ja-JP" altLang="en-US"/>
              <a:t>日間の無料お試し</a:t>
            </a:r>
            <a:r>
              <a:rPr kumimoji="1" lang="en-US" altLang="ja-JP" dirty="0"/>
              <a:t> ※</a:t>
            </a:r>
            <a:r>
              <a:rPr kumimoji="1" lang="ja-JP" altLang="en-US"/>
              <a:t>回数制限なく何度でも試せます！</a:t>
            </a:r>
            <a:endParaRPr kumimoji="1" lang="en-US" altLang="ja-JP" dirty="0"/>
          </a:p>
          <a:p>
            <a:r>
              <a:rPr lang="en-US" altLang="ja-JP" b="0" i="0" dirty="0">
                <a:effectLst/>
                <a:latin typeface="Roboto" panose="02000000000000000000" pitchFamily="2" charset="0"/>
              </a:rPr>
              <a:t>https://</a:t>
            </a:r>
            <a:r>
              <a:rPr lang="en-US" altLang="ja-JP" b="0" i="0" dirty="0" err="1">
                <a:effectLst/>
                <a:latin typeface="Roboto" panose="02000000000000000000" pitchFamily="2" charset="0"/>
              </a:rPr>
              <a:t>fb.kintoneapp.com</a:t>
            </a:r>
            <a:r>
              <a:rPr lang="en-US" altLang="ja-JP" b="0" i="0" dirty="0">
                <a:effectLst/>
                <a:latin typeface="Roboto" panose="02000000000000000000" pitchFamily="2" charset="0"/>
              </a:rPr>
              <a:t>/</a:t>
            </a:r>
            <a:r>
              <a:rPr lang="en-US" altLang="ja-JP" b="0" i="0" dirty="0" err="1">
                <a:effectLst/>
                <a:latin typeface="Roboto" panose="02000000000000000000" pitchFamily="2" charset="0"/>
              </a:rPr>
              <a:t>trial.html</a:t>
            </a:r>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22</a:t>
            </a:fld>
            <a:endParaRPr kumimoji="1" lang="ja-JP" altLang="en-US"/>
          </a:p>
        </p:txBody>
      </p:sp>
    </p:spTree>
    <p:extLst>
      <p:ext uri="{BB962C8B-B14F-4D97-AF65-F5344CB8AC3E}">
        <p14:creationId xmlns:p14="http://schemas.microsoft.com/office/powerpoint/2010/main" val="3331555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23</a:t>
            </a:fld>
            <a:endParaRPr kumimoji="1" lang="ja-JP" altLang="en-US"/>
          </a:p>
        </p:txBody>
      </p:sp>
    </p:spTree>
    <p:extLst>
      <p:ext uri="{BB962C8B-B14F-4D97-AF65-F5344CB8AC3E}">
        <p14:creationId xmlns:p14="http://schemas.microsoft.com/office/powerpoint/2010/main" val="2169019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2</a:t>
            </a:fld>
            <a:endParaRPr kumimoji="1" lang="ja-JP" altLang="en-US"/>
          </a:p>
        </p:txBody>
      </p:sp>
    </p:spTree>
    <p:extLst>
      <p:ext uri="{BB962C8B-B14F-4D97-AF65-F5344CB8AC3E}">
        <p14:creationId xmlns:p14="http://schemas.microsoft.com/office/powerpoint/2010/main" val="192750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3</a:t>
            </a:fld>
            <a:endParaRPr kumimoji="1" lang="ja-JP" altLang="en-US"/>
          </a:p>
        </p:txBody>
      </p:sp>
    </p:spTree>
    <p:extLst>
      <p:ext uri="{BB962C8B-B14F-4D97-AF65-F5344CB8AC3E}">
        <p14:creationId xmlns:p14="http://schemas.microsoft.com/office/powerpoint/2010/main" val="1216299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6</a:t>
            </a:fld>
            <a:endParaRPr kumimoji="1" lang="ja-JP" altLang="en-US"/>
          </a:p>
        </p:txBody>
      </p:sp>
    </p:spTree>
    <p:extLst>
      <p:ext uri="{BB962C8B-B14F-4D97-AF65-F5344CB8AC3E}">
        <p14:creationId xmlns:p14="http://schemas.microsoft.com/office/powerpoint/2010/main" val="3153874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7</a:t>
            </a:fld>
            <a:endParaRPr kumimoji="1" lang="ja-JP" altLang="en-US"/>
          </a:p>
        </p:txBody>
      </p:sp>
    </p:spTree>
    <p:extLst>
      <p:ext uri="{BB962C8B-B14F-4D97-AF65-F5344CB8AC3E}">
        <p14:creationId xmlns:p14="http://schemas.microsoft.com/office/powerpoint/2010/main" val="3690993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9</a:t>
            </a:fld>
            <a:endParaRPr kumimoji="1" lang="ja-JP" altLang="en-US"/>
          </a:p>
        </p:txBody>
      </p:sp>
    </p:spTree>
    <p:extLst>
      <p:ext uri="{BB962C8B-B14F-4D97-AF65-F5344CB8AC3E}">
        <p14:creationId xmlns:p14="http://schemas.microsoft.com/office/powerpoint/2010/main" val="10441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料金ページ・機能の詳細はこちら</a:t>
            </a:r>
            <a:endParaRPr kumimoji="1" lang="en-US" altLang="ja-JP" dirty="0"/>
          </a:p>
          <a:p>
            <a:r>
              <a:rPr kumimoji="1" lang="en-US" altLang="ja-JP" dirty="0"/>
              <a:t>https://</a:t>
            </a:r>
            <a:r>
              <a:rPr kumimoji="1" lang="en-US" altLang="ja-JP" dirty="0" err="1"/>
              <a:t>fb.kintoneapp.com</a:t>
            </a:r>
            <a:r>
              <a:rPr kumimoji="1" lang="en-US" altLang="ja-JP" dirty="0"/>
              <a:t>/</a:t>
            </a:r>
            <a:r>
              <a:rPr kumimoji="1" lang="en-US" altLang="ja-JP" dirty="0" err="1"/>
              <a:t>price.html</a:t>
            </a:r>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18</a:t>
            </a:fld>
            <a:endParaRPr kumimoji="1" lang="ja-JP" altLang="en-US"/>
          </a:p>
        </p:txBody>
      </p:sp>
    </p:spTree>
    <p:extLst>
      <p:ext uri="{BB962C8B-B14F-4D97-AF65-F5344CB8AC3E}">
        <p14:creationId xmlns:p14="http://schemas.microsoft.com/office/powerpoint/2010/main" val="2113840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a:effectLst/>
                <a:latin typeface="Roboto" panose="020F0502020204030204" pitchFamily="34" charset="0"/>
              </a:rPr>
              <a:t>こちらの</a:t>
            </a:r>
            <a:r>
              <a:rPr lang="en-US" altLang="ja-JP" b="0" i="0" dirty="0">
                <a:effectLst/>
                <a:latin typeface="Roboto" panose="020F0502020204030204" pitchFamily="34" charset="0"/>
              </a:rPr>
              <a:t>URL</a:t>
            </a:r>
            <a:r>
              <a:rPr lang="ja-JP" altLang="en-US" b="0" i="0">
                <a:effectLst/>
                <a:latin typeface="Roboto" panose="020F0502020204030204" pitchFamily="34" charset="0"/>
              </a:rPr>
              <a:t>より、他社事例をご確認いただけます。</a:t>
            </a:r>
            <a:endParaRPr lang="en" altLang="ja-JP" b="0" i="0" dirty="0">
              <a:effectLst/>
              <a:latin typeface="Roboto" panose="020F0502020204030204" pitchFamily="34" charset="0"/>
            </a:endParaRPr>
          </a:p>
          <a:p>
            <a:r>
              <a:rPr lang="en-US" altLang="ja-JP" b="0" i="0" dirty="0">
                <a:effectLst/>
                <a:latin typeface="Roboto" panose="020F0502020204030204" pitchFamily="34" charset="0"/>
              </a:rPr>
              <a:t>https://</a:t>
            </a:r>
            <a:r>
              <a:rPr lang="en-US" altLang="ja-JP" b="0" i="0" dirty="0" err="1">
                <a:effectLst/>
                <a:latin typeface="Roboto" panose="020F0502020204030204" pitchFamily="34" charset="0"/>
              </a:rPr>
              <a:t>kintoneapp.com</a:t>
            </a:r>
            <a:r>
              <a:rPr lang="en-US" altLang="ja-JP" b="0" i="0" dirty="0">
                <a:effectLst/>
                <a:latin typeface="Roboto" panose="020F0502020204030204" pitchFamily="34" charset="0"/>
              </a:rPr>
              <a:t>/</a:t>
            </a:r>
            <a:r>
              <a:rPr lang="en-US" altLang="ja-JP" b="0" i="0" dirty="0" err="1">
                <a:effectLst/>
                <a:latin typeface="Roboto" panose="020F0502020204030204" pitchFamily="34" charset="0"/>
              </a:rPr>
              <a:t>case.html</a:t>
            </a:r>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19</a:t>
            </a:fld>
            <a:endParaRPr kumimoji="1" lang="ja-JP" altLang="en-US"/>
          </a:p>
        </p:txBody>
      </p:sp>
    </p:spTree>
    <p:extLst>
      <p:ext uri="{BB962C8B-B14F-4D97-AF65-F5344CB8AC3E}">
        <p14:creationId xmlns:p14="http://schemas.microsoft.com/office/powerpoint/2010/main" val="913215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64C8CCF-0E0E-4B49-B616-31149C91A2E5}" type="slidenum">
              <a:rPr kumimoji="1" lang="ja-JP" altLang="en-US" smtClean="0"/>
              <a:t>20</a:t>
            </a:fld>
            <a:endParaRPr kumimoji="1" lang="ja-JP" altLang="en-US"/>
          </a:p>
        </p:txBody>
      </p:sp>
    </p:spTree>
    <p:extLst>
      <p:ext uri="{BB962C8B-B14F-4D97-AF65-F5344CB8AC3E}">
        <p14:creationId xmlns:p14="http://schemas.microsoft.com/office/powerpoint/2010/main" val="4154498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2.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2.png"/><Relationship Id="rId5" Type="http://schemas.openxmlformats.org/officeDocument/2006/relationships/image" Target="../media/image21.svg"/><Relationship Id="rId10" Type="http://schemas.openxmlformats.org/officeDocument/2006/relationships/image" Target="../media/image41.svg"/><Relationship Id="rId4" Type="http://schemas.openxmlformats.org/officeDocument/2006/relationships/image" Target="../media/image20.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hyperlink" Target="https://fb.kintoneapp.com/contact.html" TargetMode="External"/><Relationship Id="rId13"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hyperlink" Target="https://anpi.toyokumo.co.jp/inquiry.html" TargetMode="External"/><Relationship Id="rId12" Type="http://schemas.openxmlformats.org/officeDocument/2006/relationships/image" Target="../media/image49.svg"/><Relationship Id="rId2" Type="http://schemas.openxmlformats.org/officeDocument/2006/relationships/notesSlide" Target="../notesSlides/notesSlide11.xml"/><Relationship Id="rId16"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48.pn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hyperlink" Target="https://fb.kintoneapp.com/trial.html" TargetMode="External"/><Relationship Id="rId4" Type="http://schemas.openxmlformats.org/officeDocument/2006/relationships/image" Target="../media/image45.png"/><Relationship Id="rId9" Type="http://schemas.openxmlformats.org/officeDocument/2006/relationships/hyperlink" Target="https://anpi.toyokumo.co.jp/trial.html" TargetMode="External"/><Relationship Id="rId14" Type="http://schemas.openxmlformats.org/officeDocument/2006/relationships/image" Target="../media/image51.sv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3" name="Picture 3">
            <a:extLst>
              <a:ext uri="{FF2B5EF4-FFF2-40B4-BE49-F238E27FC236}">
                <a16:creationId xmlns:a16="http://schemas.microsoft.com/office/drawing/2014/main" id="{6324B6E5-A9C5-8977-1799-6202CAD8F7B2}"/>
              </a:ext>
            </a:extLst>
          </p:cNvPr>
          <p:cNvPicPr>
            <a:picLocks noChangeAspect="1"/>
          </p:cNvPicPr>
          <p:nvPr/>
        </p:nvPicPr>
        <p:blipFill>
          <a:blip r:embed="rId4"/>
          <a:srcRect/>
          <a:stretch>
            <a:fillRect/>
          </a:stretch>
        </p:blipFill>
        <p:spPr>
          <a:xfrm>
            <a:off x="6936111" y="1562100"/>
            <a:ext cx="609034" cy="609034"/>
          </a:xfrm>
          <a:prstGeom prst="rect">
            <a:avLst/>
          </a:prstGeom>
        </p:spPr>
      </p:pic>
      <p:sp>
        <p:nvSpPr>
          <p:cNvPr id="44" name="TextBox 4">
            <a:extLst>
              <a:ext uri="{FF2B5EF4-FFF2-40B4-BE49-F238E27FC236}">
                <a16:creationId xmlns:a16="http://schemas.microsoft.com/office/drawing/2014/main" id="{073D8B8E-281F-5AF3-9D86-2E487B8C54AC}"/>
              </a:ext>
            </a:extLst>
          </p:cNvPr>
          <p:cNvSpPr txBox="1"/>
          <p:nvPr/>
        </p:nvSpPr>
        <p:spPr>
          <a:xfrm>
            <a:off x="2516502" y="2940718"/>
            <a:ext cx="13254996" cy="923330"/>
          </a:xfrm>
          <a:prstGeom prst="rect">
            <a:avLst/>
          </a:prstGeom>
        </p:spPr>
        <p:txBody>
          <a:bodyPr lIns="0" tIns="0" rIns="0" bIns="0" rtlCol="0" anchor="t">
            <a:spAutoFit/>
          </a:bodyPr>
          <a:lstStyle/>
          <a:p>
            <a:pPr algn="ctr">
              <a:lnSpc>
                <a:spcPts val="7150"/>
              </a:lnSpc>
            </a:pPr>
            <a:r>
              <a:rPr lang="en-US" sz="6500" b="1" spc="-65" dirty="0" err="1">
                <a:solidFill>
                  <a:srgbClr val="221715"/>
                </a:solidFill>
                <a:latin typeface="Hiragino Kaku Gothic Pro W3" panose="020B0300000000000000" pitchFamily="34" charset="-128"/>
                <a:ea typeface="Hiragino Kaku Gothic Pro W3" panose="020B0300000000000000" pitchFamily="34" charset="-128"/>
              </a:rPr>
              <a:t>kintone</a:t>
            </a:r>
            <a:r>
              <a:rPr lang="en-US" sz="6000" b="1" spc="-65" dirty="0" err="1">
                <a:solidFill>
                  <a:srgbClr val="221715"/>
                </a:solidFill>
                <a:latin typeface="Hiragino Kaku Gothic Pro W3" panose="020B0300000000000000" pitchFamily="34" charset="-128"/>
                <a:ea typeface="Hiragino Kaku Gothic Pro W3" panose="020B0300000000000000" pitchFamily="34" charset="-128"/>
              </a:rPr>
              <a:t>連携サービス</a:t>
            </a:r>
            <a:endParaRPr lang="en-US" sz="6500" b="1" spc="-65" dirty="0">
              <a:solidFill>
                <a:srgbClr val="221715"/>
              </a:solidFill>
              <a:latin typeface="Hiragino Kaku Gothic Pro W3" panose="020B0300000000000000" pitchFamily="34" charset="-128"/>
              <a:ea typeface="Hiragino Kaku Gothic Pro W3" panose="020B0300000000000000" pitchFamily="34" charset="-128"/>
            </a:endParaRPr>
          </a:p>
        </p:txBody>
      </p:sp>
      <p:sp>
        <p:nvSpPr>
          <p:cNvPr id="45" name="TextBox 5">
            <a:extLst>
              <a:ext uri="{FF2B5EF4-FFF2-40B4-BE49-F238E27FC236}">
                <a16:creationId xmlns:a16="http://schemas.microsoft.com/office/drawing/2014/main" id="{7331A273-2753-5CA5-9320-20665BCDD95F}"/>
              </a:ext>
            </a:extLst>
          </p:cNvPr>
          <p:cNvSpPr txBox="1"/>
          <p:nvPr/>
        </p:nvSpPr>
        <p:spPr>
          <a:xfrm>
            <a:off x="2764196" y="6827086"/>
            <a:ext cx="13254996" cy="1192634"/>
          </a:xfrm>
          <a:prstGeom prst="rect">
            <a:avLst/>
          </a:prstGeom>
        </p:spPr>
        <p:txBody>
          <a:bodyPr lIns="0" tIns="0" rIns="0" bIns="0" rtlCol="0" anchor="t">
            <a:spAutoFit/>
          </a:bodyPr>
          <a:lstStyle/>
          <a:p>
            <a:pPr algn="ctr">
              <a:lnSpc>
                <a:spcPts val="9349"/>
              </a:lnSpc>
            </a:pPr>
            <a:r>
              <a:rPr lang="en-US" sz="8000" b="1" spc="-84" dirty="0" err="1">
                <a:solidFill>
                  <a:srgbClr val="FFC000"/>
                </a:solidFill>
                <a:latin typeface="Hiragino Kaku Gothic Pro W3" panose="020B0300000000000000" pitchFamily="34" charset="-128"/>
                <a:ea typeface="Hiragino Kaku Gothic Pro W3" panose="020B0300000000000000" pitchFamily="34" charset="-128"/>
              </a:rPr>
              <a:t>提案書テンプレート</a:t>
            </a:r>
            <a:endParaRPr lang="en-US" sz="8000" b="1" spc="-84" dirty="0">
              <a:solidFill>
                <a:srgbClr val="FFC000"/>
              </a:solidFill>
              <a:latin typeface="Hiragino Kaku Gothic Pro W3" panose="020B0300000000000000" pitchFamily="34" charset="-128"/>
              <a:ea typeface="Hiragino Kaku Gothic Pro W3" panose="020B0300000000000000" pitchFamily="34" charset="-128"/>
            </a:endParaRPr>
          </a:p>
        </p:txBody>
      </p:sp>
      <p:sp>
        <p:nvSpPr>
          <p:cNvPr id="46" name="TextBox 6">
            <a:extLst>
              <a:ext uri="{FF2B5EF4-FFF2-40B4-BE49-F238E27FC236}">
                <a16:creationId xmlns:a16="http://schemas.microsoft.com/office/drawing/2014/main" id="{2AF747BB-9CC1-1AA2-C928-C75006B9AC41}"/>
              </a:ext>
            </a:extLst>
          </p:cNvPr>
          <p:cNvSpPr txBox="1"/>
          <p:nvPr/>
        </p:nvSpPr>
        <p:spPr>
          <a:xfrm>
            <a:off x="5351201" y="8527084"/>
            <a:ext cx="8115300" cy="564257"/>
          </a:xfrm>
          <a:prstGeom prst="rect">
            <a:avLst/>
          </a:prstGeom>
        </p:spPr>
        <p:txBody>
          <a:bodyPr lIns="0" tIns="0" rIns="0" bIns="0" rtlCol="0" anchor="t">
            <a:spAutoFit/>
          </a:bodyPr>
          <a:lstStyle/>
          <a:p>
            <a:pPr algn="ctr">
              <a:lnSpc>
                <a:spcPts val="4399"/>
              </a:lnSpc>
            </a:pPr>
            <a:r>
              <a:rPr lang="en-US" sz="3999" b="1" spc="-39" dirty="0" err="1">
                <a:solidFill>
                  <a:srgbClr val="636566"/>
                </a:solidFill>
                <a:latin typeface="Hiragino Kaku Gothic Pro W3" panose="020B0300000000000000" pitchFamily="34" charset="-128"/>
                <a:ea typeface="Hiragino Kaku Gothic Pro W3" panose="020B0300000000000000" pitchFamily="34" charset="-128"/>
              </a:rPr>
              <a:t>社内提案をスムーズに</a:t>
            </a:r>
            <a:endParaRPr lang="en-US" sz="3999" b="1" spc="-39" dirty="0">
              <a:solidFill>
                <a:srgbClr val="636566"/>
              </a:solidFill>
              <a:latin typeface="Hiragino Kaku Gothic Pro W3" panose="020B0300000000000000" pitchFamily="34" charset="-128"/>
              <a:ea typeface="Hiragino Kaku Gothic Pro W3" panose="020B0300000000000000" pitchFamily="34" charset="-128"/>
            </a:endParaRPr>
          </a:p>
        </p:txBody>
      </p:sp>
      <p:sp>
        <p:nvSpPr>
          <p:cNvPr id="47" name="TextBox 7">
            <a:extLst>
              <a:ext uri="{FF2B5EF4-FFF2-40B4-BE49-F238E27FC236}">
                <a16:creationId xmlns:a16="http://schemas.microsoft.com/office/drawing/2014/main" id="{FA54754C-4109-AF8B-2CEC-452159CE605D}"/>
              </a:ext>
            </a:extLst>
          </p:cNvPr>
          <p:cNvSpPr txBox="1"/>
          <p:nvPr/>
        </p:nvSpPr>
        <p:spPr>
          <a:xfrm>
            <a:off x="5351201" y="1611029"/>
            <a:ext cx="8115300" cy="500137"/>
          </a:xfrm>
          <a:prstGeom prst="rect">
            <a:avLst/>
          </a:prstGeom>
        </p:spPr>
        <p:txBody>
          <a:bodyPr lIns="0" tIns="0" rIns="0" bIns="0" rtlCol="0" anchor="t">
            <a:spAutoFit/>
          </a:bodyPr>
          <a:lstStyle/>
          <a:p>
            <a:pPr algn="ctr">
              <a:lnSpc>
                <a:spcPts val="3850"/>
              </a:lnSpc>
            </a:pPr>
            <a:r>
              <a:rPr lang="en-US" sz="3500" b="1" spc="-35" dirty="0" err="1">
                <a:solidFill>
                  <a:srgbClr val="636566"/>
                </a:solidFill>
                <a:latin typeface="Hiragino Kaku Gothic Pro W3" panose="020B0300000000000000" pitchFamily="34" charset="-128"/>
                <a:ea typeface="Hiragino Kaku Gothic Pro W3" panose="020B0300000000000000" pitchFamily="34" charset="-128"/>
              </a:rPr>
              <a:t>トヨクモ株式会社</a:t>
            </a:r>
            <a:endParaRPr lang="en-US" sz="3500" b="1" spc="-35" dirty="0">
              <a:solidFill>
                <a:srgbClr val="636566"/>
              </a:solidFill>
              <a:latin typeface="Hiragino Kaku Gothic Pro W3" panose="020B0300000000000000" pitchFamily="34" charset="-128"/>
              <a:ea typeface="Hiragino Kaku Gothic Pro W3" panose="020B0300000000000000" pitchFamily="34" charset="-128"/>
            </a:endParaRPr>
          </a:p>
        </p:txBody>
      </p:sp>
      <p:pic>
        <p:nvPicPr>
          <p:cNvPr id="48" name="図 47" descr="黒い背景に白い文字がある&#10;&#10;中程度の精度で自動的に生成された説明">
            <a:extLst>
              <a:ext uri="{FF2B5EF4-FFF2-40B4-BE49-F238E27FC236}">
                <a16:creationId xmlns:a16="http://schemas.microsoft.com/office/drawing/2014/main" id="{33D19E03-F694-61DF-5C67-73F88C4815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527" y="4034664"/>
            <a:ext cx="12526946" cy="19834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a:off x="1028700" y="1000125"/>
            <a:ext cx="11010900" cy="650691"/>
          </a:xfrm>
          <a:prstGeom prst="rect">
            <a:avLst/>
          </a:prstGeom>
        </p:spPr>
        <p:txBody>
          <a:bodyPr wrap="square" lIns="0" tIns="0" rIns="0" bIns="0" rtlCol="0" anchor="t">
            <a:spAutoFit/>
          </a:bodyPr>
          <a:lstStyle/>
          <a:p>
            <a:pPr>
              <a:lnSpc>
                <a:spcPts val="5399"/>
              </a:lnSpc>
              <a:spcBef>
                <a:spcPct val="0"/>
              </a:spcBef>
            </a:pPr>
            <a:r>
              <a:rPr lang="en-US" sz="4499" b="1" spc="22" dirty="0" err="1">
                <a:solidFill>
                  <a:srgbClr val="3D3D3D"/>
                </a:solidFill>
                <a:latin typeface="Hiragino Kaku Gothic Pro W3" panose="020B0300000000000000" pitchFamily="34" charset="-128"/>
                <a:ea typeface="Hiragino Kaku Gothic Pro W3" panose="020B0300000000000000" pitchFamily="34" charset="-128"/>
              </a:rPr>
              <a:t>トヨクモのkintone連携サービスとは</a:t>
            </a:r>
            <a:r>
              <a:rPr lang="en-US" sz="4499" b="1" spc="22" dirty="0">
                <a:solidFill>
                  <a:srgbClr val="3D3D3D"/>
                </a:solidFill>
                <a:latin typeface="Hiragino Kaku Gothic Pro W3" panose="020B0300000000000000" pitchFamily="34" charset="-128"/>
                <a:ea typeface="Hiragino Kaku Gothic Pro W3" panose="020B0300000000000000" pitchFamily="34" charset="-128"/>
              </a:rPr>
              <a:t>？</a:t>
            </a:r>
          </a:p>
        </p:txBody>
      </p:sp>
      <p:sp>
        <p:nvSpPr>
          <p:cNvPr id="13" name="角丸四角形 12">
            <a:extLst>
              <a:ext uri="{FF2B5EF4-FFF2-40B4-BE49-F238E27FC236}">
                <a16:creationId xmlns:a16="http://schemas.microsoft.com/office/drawing/2014/main" id="{9358D70C-B78F-2E42-38A7-F71E6CD6AD0A}"/>
              </a:ext>
            </a:extLst>
          </p:cNvPr>
          <p:cNvSpPr/>
          <p:nvPr/>
        </p:nvSpPr>
        <p:spPr>
          <a:xfrm>
            <a:off x="791341" y="3598613"/>
            <a:ext cx="16705318" cy="5888287"/>
          </a:xfrm>
          <a:prstGeom prst="roundRect">
            <a:avLst>
              <a:gd name="adj" fmla="val 8320"/>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14" name="角丸四角形 13">
            <a:extLst>
              <a:ext uri="{FF2B5EF4-FFF2-40B4-BE49-F238E27FC236}">
                <a16:creationId xmlns:a16="http://schemas.microsoft.com/office/drawing/2014/main" id="{477DDD41-575C-0383-CB3A-F25B69525243}"/>
              </a:ext>
            </a:extLst>
          </p:cNvPr>
          <p:cNvSpPr/>
          <p:nvPr/>
        </p:nvSpPr>
        <p:spPr>
          <a:xfrm>
            <a:off x="1028700" y="3828772"/>
            <a:ext cx="16069702" cy="76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solidFill>
                  <a:srgbClr val="51A5CE"/>
                </a:solidFill>
                <a:latin typeface="Hiragino Kaku Gothic Pro W3" panose="020B0300000000000000" pitchFamily="34" charset="-128"/>
                <a:ea typeface="Hiragino Kaku Gothic Pro W3" panose="020B0300000000000000" pitchFamily="34" charset="-128"/>
              </a:rPr>
              <a:t>トヨクモの</a:t>
            </a:r>
            <a:r>
              <a:rPr kumimoji="1" lang="en-US" altLang="ja-JP" sz="2800" b="1" dirty="0" err="1">
                <a:solidFill>
                  <a:srgbClr val="51A5CE"/>
                </a:solidFill>
                <a:latin typeface="Hiragino Kaku Gothic Pro W3" panose="020B0300000000000000" pitchFamily="34" charset="-128"/>
                <a:ea typeface="Hiragino Kaku Gothic Pro W3" panose="020B0300000000000000" pitchFamily="34" charset="-128"/>
              </a:rPr>
              <a:t>kintone</a:t>
            </a:r>
            <a:r>
              <a:rPr kumimoji="1" lang="ja-JP" altLang="en-US" sz="2800" b="1">
                <a:solidFill>
                  <a:srgbClr val="51A5CE"/>
                </a:solidFill>
                <a:latin typeface="Hiragino Kaku Gothic Pro W3" panose="020B0300000000000000" pitchFamily="34" charset="-128"/>
                <a:ea typeface="Hiragino Kaku Gothic Pro W3" panose="020B0300000000000000" pitchFamily="34" charset="-128"/>
              </a:rPr>
              <a:t>連携サービス</a:t>
            </a:r>
          </a:p>
        </p:txBody>
      </p:sp>
      <p:sp>
        <p:nvSpPr>
          <p:cNvPr id="45" name="角丸四角形 44">
            <a:extLst>
              <a:ext uri="{FF2B5EF4-FFF2-40B4-BE49-F238E27FC236}">
                <a16:creationId xmlns:a16="http://schemas.microsoft.com/office/drawing/2014/main" id="{3D217BBD-8967-7FB5-E97B-72D61E7AA02A}"/>
              </a:ext>
            </a:extLst>
          </p:cNvPr>
          <p:cNvSpPr/>
          <p:nvPr/>
        </p:nvSpPr>
        <p:spPr>
          <a:xfrm>
            <a:off x="12291550" y="715207"/>
            <a:ext cx="4197145" cy="3655230"/>
          </a:xfrm>
          <a:prstGeom prst="roundRect">
            <a:avLst>
              <a:gd name="adj" fmla="val 8320"/>
            </a:avLst>
          </a:prstGeom>
          <a:solidFill>
            <a:srgbClr val="F6EA7B"/>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15" name="角丸四角形 14">
            <a:extLst>
              <a:ext uri="{FF2B5EF4-FFF2-40B4-BE49-F238E27FC236}">
                <a16:creationId xmlns:a16="http://schemas.microsoft.com/office/drawing/2014/main" id="{7E0A50A0-412F-11EF-D865-008BD0F54279}"/>
              </a:ext>
            </a:extLst>
          </p:cNvPr>
          <p:cNvSpPr/>
          <p:nvPr/>
        </p:nvSpPr>
        <p:spPr>
          <a:xfrm>
            <a:off x="1043291" y="4820931"/>
            <a:ext cx="16069702" cy="4428509"/>
          </a:xfrm>
          <a:prstGeom prst="roundRect">
            <a:avLst>
              <a:gd name="adj" fmla="val 5192"/>
            </a:avLst>
          </a:prstGeom>
          <a:solidFill>
            <a:srgbClr val="E5E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29" name="角丸四角形 28">
            <a:extLst>
              <a:ext uri="{FF2B5EF4-FFF2-40B4-BE49-F238E27FC236}">
                <a16:creationId xmlns:a16="http://schemas.microsoft.com/office/drawing/2014/main" id="{50479C79-EB18-509E-845D-17E15969B443}"/>
              </a:ext>
            </a:extLst>
          </p:cNvPr>
          <p:cNvSpPr/>
          <p:nvPr/>
        </p:nvSpPr>
        <p:spPr>
          <a:xfrm>
            <a:off x="1799306" y="8265127"/>
            <a:ext cx="4315980" cy="711007"/>
          </a:xfrm>
          <a:prstGeom prst="roundRect">
            <a:avLst>
              <a:gd name="adj" fmla="val 16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30" name="角丸四角形 29">
            <a:extLst>
              <a:ext uri="{FF2B5EF4-FFF2-40B4-BE49-F238E27FC236}">
                <a16:creationId xmlns:a16="http://schemas.microsoft.com/office/drawing/2014/main" id="{35A27FD6-6F75-F0F1-ACF3-6B8942395B5B}"/>
              </a:ext>
            </a:extLst>
          </p:cNvPr>
          <p:cNvSpPr/>
          <p:nvPr/>
        </p:nvSpPr>
        <p:spPr>
          <a:xfrm>
            <a:off x="1799306" y="6211435"/>
            <a:ext cx="4315980" cy="711006"/>
          </a:xfrm>
          <a:prstGeom prst="roundRect">
            <a:avLst>
              <a:gd name="adj" fmla="val 16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32" name="角丸四角形 31">
            <a:extLst>
              <a:ext uri="{FF2B5EF4-FFF2-40B4-BE49-F238E27FC236}">
                <a16:creationId xmlns:a16="http://schemas.microsoft.com/office/drawing/2014/main" id="{BC5D1EDE-D5F9-C1A5-224F-395BE2E39BA7}"/>
              </a:ext>
            </a:extLst>
          </p:cNvPr>
          <p:cNvSpPr/>
          <p:nvPr/>
        </p:nvSpPr>
        <p:spPr>
          <a:xfrm>
            <a:off x="6986009" y="8283075"/>
            <a:ext cx="4315980" cy="711007"/>
          </a:xfrm>
          <a:prstGeom prst="roundRect">
            <a:avLst>
              <a:gd name="adj" fmla="val 16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33" name="角丸四角形 32">
            <a:extLst>
              <a:ext uri="{FF2B5EF4-FFF2-40B4-BE49-F238E27FC236}">
                <a16:creationId xmlns:a16="http://schemas.microsoft.com/office/drawing/2014/main" id="{56F2CF9A-3362-6E4B-FD71-79AE65279832}"/>
              </a:ext>
            </a:extLst>
          </p:cNvPr>
          <p:cNvSpPr/>
          <p:nvPr/>
        </p:nvSpPr>
        <p:spPr>
          <a:xfrm>
            <a:off x="6986009" y="6207086"/>
            <a:ext cx="4315980" cy="711006"/>
          </a:xfrm>
          <a:prstGeom prst="roundRect">
            <a:avLst>
              <a:gd name="adj" fmla="val 16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34" name="角丸四角形 33">
            <a:extLst>
              <a:ext uri="{FF2B5EF4-FFF2-40B4-BE49-F238E27FC236}">
                <a16:creationId xmlns:a16="http://schemas.microsoft.com/office/drawing/2014/main" id="{BF3017E8-7386-D7CB-12A1-9E7C76756282}"/>
              </a:ext>
            </a:extLst>
          </p:cNvPr>
          <p:cNvSpPr/>
          <p:nvPr/>
        </p:nvSpPr>
        <p:spPr>
          <a:xfrm>
            <a:off x="12172715" y="8265127"/>
            <a:ext cx="4315980" cy="711007"/>
          </a:xfrm>
          <a:prstGeom prst="roundRect">
            <a:avLst>
              <a:gd name="adj" fmla="val 16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35" name="角丸四角形 34">
            <a:extLst>
              <a:ext uri="{FF2B5EF4-FFF2-40B4-BE49-F238E27FC236}">
                <a16:creationId xmlns:a16="http://schemas.microsoft.com/office/drawing/2014/main" id="{E35E5D56-AE90-1BCE-2A6F-2D3A2F17C74E}"/>
              </a:ext>
            </a:extLst>
          </p:cNvPr>
          <p:cNvSpPr/>
          <p:nvPr/>
        </p:nvSpPr>
        <p:spPr>
          <a:xfrm>
            <a:off x="12172715" y="6207086"/>
            <a:ext cx="4315980" cy="711006"/>
          </a:xfrm>
          <a:prstGeom prst="roundRect">
            <a:avLst>
              <a:gd name="adj" fmla="val 16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pic>
        <p:nvPicPr>
          <p:cNvPr id="18" name="図 17" descr="図形&#10;&#10;中程度の精度で自動的に生成された説明">
            <a:extLst>
              <a:ext uri="{FF2B5EF4-FFF2-40B4-BE49-F238E27FC236}">
                <a16:creationId xmlns:a16="http://schemas.microsoft.com/office/drawing/2014/main" id="{A08E7901-F201-4613-6D75-E58246C71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479" y="8470200"/>
            <a:ext cx="2646985" cy="523882"/>
          </a:xfrm>
          <a:prstGeom prst="rect">
            <a:avLst/>
          </a:prstGeom>
        </p:spPr>
      </p:pic>
      <p:pic>
        <p:nvPicPr>
          <p:cNvPr id="20" name="図 19" descr="図形&#10;&#10;中程度の精度で自動的に生成された説明">
            <a:extLst>
              <a:ext uri="{FF2B5EF4-FFF2-40B4-BE49-F238E27FC236}">
                <a16:creationId xmlns:a16="http://schemas.microsoft.com/office/drawing/2014/main" id="{B75DDC05-BEC1-9EF6-51AF-A2FB80E7AA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5190" y="8483043"/>
            <a:ext cx="3011027" cy="476746"/>
          </a:xfrm>
          <a:prstGeom prst="rect">
            <a:avLst/>
          </a:prstGeom>
        </p:spPr>
      </p:pic>
      <p:pic>
        <p:nvPicPr>
          <p:cNvPr id="24" name="図 23" descr="図形 が含まれている画像&#10;&#10;自動的に生成された説明">
            <a:extLst>
              <a:ext uri="{FF2B5EF4-FFF2-40B4-BE49-F238E27FC236}">
                <a16:creationId xmlns:a16="http://schemas.microsoft.com/office/drawing/2014/main" id="{D4CEA3AD-71AF-12DD-1DCA-DF9B3AD24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9272" y="8394652"/>
            <a:ext cx="2590800" cy="569436"/>
          </a:xfrm>
          <a:prstGeom prst="rect">
            <a:avLst/>
          </a:prstGeom>
        </p:spPr>
      </p:pic>
      <p:pic>
        <p:nvPicPr>
          <p:cNvPr id="26" name="図 25" descr="文字が書かれている&#10;&#10;中程度の精度で自動的に生成された説明">
            <a:extLst>
              <a:ext uri="{FF2B5EF4-FFF2-40B4-BE49-F238E27FC236}">
                <a16:creationId xmlns:a16="http://schemas.microsoft.com/office/drawing/2014/main" id="{6DB9271B-0FDB-E848-53AA-CF9DF73F04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0899" y="6281219"/>
            <a:ext cx="2766201" cy="567647"/>
          </a:xfrm>
          <a:prstGeom prst="rect">
            <a:avLst/>
          </a:prstGeom>
        </p:spPr>
      </p:pic>
      <p:pic>
        <p:nvPicPr>
          <p:cNvPr id="28" name="図 27" descr="図形&#10;&#10;中程度の精度で自動的に生成された説明">
            <a:extLst>
              <a:ext uri="{FF2B5EF4-FFF2-40B4-BE49-F238E27FC236}">
                <a16:creationId xmlns:a16="http://schemas.microsoft.com/office/drawing/2014/main" id="{15739C73-6ACF-775E-B515-96C928CEE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96800" y="6295223"/>
            <a:ext cx="3694602" cy="569584"/>
          </a:xfrm>
          <a:prstGeom prst="rect">
            <a:avLst/>
          </a:prstGeom>
        </p:spPr>
      </p:pic>
      <p:pic>
        <p:nvPicPr>
          <p:cNvPr id="22" name="図 21" descr="黒い背景に白い文字がある&#10;&#10;中程度の精度で自動的に生成された説明">
            <a:extLst>
              <a:ext uri="{FF2B5EF4-FFF2-40B4-BE49-F238E27FC236}">
                <a16:creationId xmlns:a16="http://schemas.microsoft.com/office/drawing/2014/main" id="{6591F048-5104-CC80-05FA-3D01F6B3CA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0" y="6347249"/>
            <a:ext cx="3168110" cy="501617"/>
          </a:xfrm>
          <a:prstGeom prst="rect">
            <a:avLst/>
          </a:prstGeom>
        </p:spPr>
      </p:pic>
      <p:pic>
        <p:nvPicPr>
          <p:cNvPr id="16" name="Google Shape;95;p16">
            <a:extLst>
              <a:ext uri="{FF2B5EF4-FFF2-40B4-BE49-F238E27FC236}">
                <a16:creationId xmlns:a16="http://schemas.microsoft.com/office/drawing/2014/main" id="{A7550597-2659-E900-A76C-D59A025D325B}"/>
              </a:ext>
            </a:extLst>
          </p:cNvPr>
          <p:cNvPicPr preferRelativeResize="0">
            <a:picLocks noChangeAspect="1"/>
          </p:cNvPicPr>
          <p:nvPr/>
        </p:nvPicPr>
        <p:blipFill>
          <a:blip r:embed="rId9">
            <a:alphaModFix/>
          </a:blip>
          <a:stretch>
            <a:fillRect/>
          </a:stretch>
        </p:blipFill>
        <p:spPr>
          <a:xfrm>
            <a:off x="3436464" y="7200900"/>
            <a:ext cx="1043463" cy="1169279"/>
          </a:xfrm>
          <a:prstGeom prst="rect">
            <a:avLst/>
          </a:prstGeom>
          <a:noFill/>
          <a:ln>
            <a:noFill/>
          </a:ln>
        </p:spPr>
      </p:pic>
      <p:pic>
        <p:nvPicPr>
          <p:cNvPr id="1026" name="Picture 2" descr="CyPN Report プロダクト部門★★★">
            <a:extLst>
              <a:ext uri="{FF2B5EF4-FFF2-40B4-BE49-F238E27FC236}">
                <a16:creationId xmlns:a16="http://schemas.microsoft.com/office/drawing/2014/main" id="{7B63015B-0DBE-007D-A827-C84780C7A2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5880" y="5000773"/>
            <a:ext cx="1262963" cy="139811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yPN Report プロダクト部門★★★">
            <a:extLst>
              <a:ext uri="{FF2B5EF4-FFF2-40B4-BE49-F238E27FC236}">
                <a16:creationId xmlns:a16="http://schemas.microsoft.com/office/drawing/2014/main" id="{B8596C34-F5C1-C915-B29B-9DC130E058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2619" y="5000773"/>
            <a:ext cx="1262963" cy="13981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yPN Report プロダクト部門★★★">
            <a:extLst>
              <a:ext uri="{FF2B5EF4-FFF2-40B4-BE49-F238E27FC236}">
                <a16:creationId xmlns:a16="http://schemas.microsoft.com/office/drawing/2014/main" id="{FDFC9E27-4C6B-6458-F579-6F6F5D1C67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5916" y="4991100"/>
            <a:ext cx="1262963" cy="1398114"/>
          </a:xfrm>
          <a:prstGeom prst="rect">
            <a:avLst/>
          </a:prstGeom>
          <a:noFill/>
          <a:extLst>
            <a:ext uri="{909E8E84-426E-40DD-AFC4-6F175D3DCCD1}">
              <a14:hiddenFill xmlns:a14="http://schemas.microsoft.com/office/drawing/2010/main">
                <a:solidFill>
                  <a:srgbClr val="FFFFFF"/>
                </a:solidFill>
              </a14:hiddenFill>
            </a:ext>
          </a:extLst>
        </p:spPr>
      </p:pic>
      <p:pic>
        <p:nvPicPr>
          <p:cNvPr id="38" name="Google Shape;95;p16">
            <a:extLst>
              <a:ext uri="{FF2B5EF4-FFF2-40B4-BE49-F238E27FC236}">
                <a16:creationId xmlns:a16="http://schemas.microsoft.com/office/drawing/2014/main" id="{E04B33B6-4F0E-3A59-E9BD-77330FF1D456}"/>
              </a:ext>
            </a:extLst>
          </p:cNvPr>
          <p:cNvPicPr preferRelativeResize="0">
            <a:picLocks noChangeAspect="1"/>
          </p:cNvPicPr>
          <p:nvPr/>
        </p:nvPicPr>
        <p:blipFill>
          <a:blip r:embed="rId9">
            <a:alphaModFix/>
          </a:blip>
          <a:stretch>
            <a:fillRect/>
          </a:stretch>
        </p:blipFill>
        <p:spPr>
          <a:xfrm>
            <a:off x="8635665" y="7250626"/>
            <a:ext cx="1043463" cy="1169279"/>
          </a:xfrm>
          <a:prstGeom prst="rect">
            <a:avLst/>
          </a:prstGeom>
          <a:noFill/>
          <a:ln>
            <a:noFill/>
          </a:ln>
        </p:spPr>
      </p:pic>
      <p:sp>
        <p:nvSpPr>
          <p:cNvPr id="39" name="TextBox 10">
            <a:extLst>
              <a:ext uri="{FF2B5EF4-FFF2-40B4-BE49-F238E27FC236}">
                <a16:creationId xmlns:a16="http://schemas.microsoft.com/office/drawing/2014/main" id="{CBAF3FE8-C283-A51F-9094-21025492B1BD}"/>
              </a:ext>
            </a:extLst>
          </p:cNvPr>
          <p:cNvSpPr txBox="1"/>
          <p:nvPr/>
        </p:nvSpPr>
        <p:spPr>
          <a:xfrm>
            <a:off x="1043291" y="2083765"/>
            <a:ext cx="11010900" cy="1041439"/>
          </a:xfrm>
          <a:prstGeom prst="rect">
            <a:avLst/>
          </a:prstGeom>
        </p:spPr>
        <p:txBody>
          <a:bodyPr wrap="square" lIns="0" tIns="0" rIns="0" bIns="0" rtlCol="0" anchor="t">
            <a:spAutoFit/>
          </a:bodyPr>
          <a:lstStyle/>
          <a:p>
            <a:pPr>
              <a:lnSpc>
                <a:spcPct val="150000"/>
              </a:lnSpc>
              <a:spcBef>
                <a:spcPct val="0"/>
              </a:spcBef>
            </a:pPr>
            <a:r>
              <a:rPr lang="ja-JP" altLang="en-US" sz="2400" spc="22">
                <a:solidFill>
                  <a:srgbClr val="3D3D3D"/>
                </a:solidFill>
                <a:latin typeface="Hiragino Kaku Gothic Pro W3" panose="020B0300000000000000" pitchFamily="34" charset="-128"/>
                <a:ea typeface="Hiragino Kaku Gothic Pro W3" panose="020B0300000000000000" pitchFamily="34" charset="-128"/>
              </a:rPr>
              <a:t>トヨクモ社は、</a:t>
            </a:r>
            <a:r>
              <a:rPr lang="en-US" sz="2400" spc="22" dirty="0" err="1">
                <a:solidFill>
                  <a:srgbClr val="3D3D3D"/>
                </a:solidFill>
                <a:latin typeface="Hiragino Kaku Gothic Pro W3" panose="020B0300000000000000" pitchFamily="34" charset="-128"/>
                <a:ea typeface="Hiragino Kaku Gothic Pro W3" panose="020B0300000000000000" pitchFamily="34" charset="-128"/>
              </a:rPr>
              <a:t>kintone</a:t>
            </a:r>
            <a:r>
              <a:rPr lang="ja-JP" altLang="en-US" sz="2400" spc="22">
                <a:solidFill>
                  <a:srgbClr val="3D3D3D"/>
                </a:solidFill>
                <a:latin typeface="Hiragino Kaku Gothic Pro W3" panose="020B0300000000000000" pitchFamily="34" charset="-128"/>
                <a:ea typeface="Hiragino Kaku Gothic Pro W3" panose="020B0300000000000000" pitchFamily="34" charset="-128"/>
              </a:rPr>
              <a:t>がリリースされた直後の</a:t>
            </a:r>
            <a:r>
              <a:rPr lang="en-US" altLang="ja-JP" sz="2400" spc="22" dirty="0">
                <a:solidFill>
                  <a:srgbClr val="3D3D3D"/>
                </a:solidFill>
                <a:latin typeface="Hiragino Kaku Gothic Pro W3" panose="020B0300000000000000" pitchFamily="34" charset="-128"/>
                <a:ea typeface="Hiragino Kaku Gothic Pro W3" panose="020B0300000000000000" pitchFamily="34" charset="-128"/>
              </a:rPr>
              <a:t>2012</a:t>
            </a:r>
            <a:r>
              <a:rPr lang="ja-JP" altLang="en-US" sz="2400" spc="22">
                <a:solidFill>
                  <a:srgbClr val="3D3D3D"/>
                </a:solidFill>
                <a:latin typeface="Hiragino Kaku Gothic Pro W3" panose="020B0300000000000000" pitchFamily="34" charset="-128"/>
                <a:ea typeface="Hiragino Kaku Gothic Pro W3" panose="020B0300000000000000" pitchFamily="34" charset="-128"/>
              </a:rPr>
              <a:t>年から、</a:t>
            </a:r>
            <a:br>
              <a:rPr lang="ja-JP" altLang="en-US" sz="2400" spc="22">
                <a:solidFill>
                  <a:srgbClr val="3D3D3D"/>
                </a:solidFill>
                <a:latin typeface="Hiragino Kaku Gothic Pro W3" panose="020B0300000000000000" pitchFamily="34" charset="-128"/>
                <a:ea typeface="Hiragino Kaku Gothic Pro W3" panose="020B0300000000000000" pitchFamily="34" charset="-128"/>
              </a:rPr>
            </a:br>
            <a:r>
              <a:rPr lang="en-US" sz="2400" spc="22" dirty="0" err="1">
                <a:solidFill>
                  <a:srgbClr val="3D3D3D"/>
                </a:solidFill>
                <a:latin typeface="Hiragino Kaku Gothic Pro W3" panose="020B0300000000000000" pitchFamily="34" charset="-128"/>
                <a:ea typeface="Hiragino Kaku Gothic Pro W3" panose="020B0300000000000000" pitchFamily="34" charset="-128"/>
              </a:rPr>
              <a:t>kintone</a:t>
            </a:r>
            <a:r>
              <a:rPr lang="ja-JP" altLang="en-US" sz="2400" spc="22">
                <a:solidFill>
                  <a:srgbClr val="3D3D3D"/>
                </a:solidFill>
                <a:latin typeface="Hiragino Kaku Gothic Pro W3" panose="020B0300000000000000" pitchFamily="34" charset="-128"/>
                <a:ea typeface="Hiragino Kaku Gothic Pro W3" panose="020B0300000000000000" pitchFamily="34" charset="-128"/>
              </a:rPr>
              <a:t>に連携する製品を多数提供し、高い評価を得ています。</a:t>
            </a:r>
          </a:p>
        </p:txBody>
      </p:sp>
      <p:sp>
        <p:nvSpPr>
          <p:cNvPr id="43" name="テキスト ボックス 42">
            <a:extLst>
              <a:ext uri="{FF2B5EF4-FFF2-40B4-BE49-F238E27FC236}">
                <a16:creationId xmlns:a16="http://schemas.microsoft.com/office/drawing/2014/main" id="{A388097C-453B-F742-8CED-8D69B8C1C531}"/>
              </a:ext>
            </a:extLst>
          </p:cNvPr>
          <p:cNvSpPr txBox="1"/>
          <p:nvPr/>
        </p:nvSpPr>
        <p:spPr>
          <a:xfrm>
            <a:off x="12515788" y="1010823"/>
            <a:ext cx="3656623" cy="3077766"/>
          </a:xfrm>
          <a:prstGeom prst="rect">
            <a:avLst/>
          </a:prstGeom>
          <a:noFill/>
        </p:spPr>
        <p:txBody>
          <a:bodyPr wrap="square">
            <a:spAutoFit/>
          </a:bodyPr>
          <a:lstStyle/>
          <a:p>
            <a:pPr algn="ctr"/>
            <a:r>
              <a:rPr kumimoji="1" lang="en-US" altLang="ja-JP" sz="4400" b="1" dirty="0">
                <a:solidFill>
                  <a:sysClr val="windowText" lastClr="000000"/>
                </a:solidFill>
                <a:latin typeface="Hiragino Kaku Gothic Pro W3" panose="020B0300000000000000" pitchFamily="34" charset="-128"/>
                <a:ea typeface="Hiragino Kaku Gothic Pro W3" panose="020B0300000000000000" pitchFamily="34" charset="-128"/>
              </a:rPr>
              <a:t>8,000</a:t>
            </a:r>
            <a:r>
              <a:rPr kumimoji="1" lang="ja-JP" altLang="en-US" sz="2400">
                <a:solidFill>
                  <a:sysClr val="windowText" lastClr="000000"/>
                </a:solidFill>
                <a:latin typeface="Hiragino Kaku Gothic Pro W3" panose="020B0300000000000000" pitchFamily="34" charset="-128"/>
                <a:ea typeface="Hiragino Kaku Gothic Pro W3" panose="020B0300000000000000" pitchFamily="34" charset="-128"/>
              </a:rPr>
              <a:t>契約以上</a:t>
            </a:r>
            <a:endParaRPr kumimoji="1" lang="en-US" altLang="ja-JP" sz="2400" dirty="0">
              <a:solidFill>
                <a:sysClr val="windowText" lastClr="000000"/>
              </a:solidFill>
              <a:latin typeface="Hiragino Kaku Gothic Pro W3" panose="020B0300000000000000" pitchFamily="34" charset="-128"/>
              <a:ea typeface="Hiragino Kaku Gothic Pro W3" panose="020B0300000000000000" pitchFamily="34" charset="-128"/>
            </a:endParaRPr>
          </a:p>
          <a:p>
            <a:pPr algn="ctr"/>
            <a:endPar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endParaRPr>
          </a:p>
          <a:p>
            <a:pPr algn="ctr"/>
            <a:endPar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endParaRPr>
          </a:p>
          <a:p>
            <a:pPr algn="ctr"/>
            <a:endPar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endParaRPr>
          </a:p>
          <a:p>
            <a:pPr algn="ctr"/>
            <a:endPar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endParaRPr>
          </a:p>
          <a:p>
            <a:pPr algn="ctr"/>
            <a:endPar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endParaRPr>
          </a:p>
          <a:p>
            <a:pPr algn="ctr"/>
            <a:endPar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endParaRPr>
          </a:p>
          <a:p>
            <a:pPr algn="ctr"/>
            <a:r>
              <a:rPr kumimoji="1" lang="en-US" altLang="ja-JP" dirty="0" err="1">
                <a:solidFill>
                  <a:sysClr val="windowText" lastClr="000000"/>
                </a:solidFill>
                <a:latin typeface="Hiragino Kaku Gothic Pro W3" panose="020B0300000000000000" pitchFamily="34" charset="-128"/>
                <a:ea typeface="Hiragino Kaku Gothic Pro W3" panose="020B0300000000000000" pitchFamily="34" charset="-128"/>
              </a:rPr>
              <a:t>CyPN</a:t>
            </a:r>
            <a:r>
              <a:rPr kumimoji="1" lang="en-US" altLang="ja-JP" dirty="0">
                <a:solidFill>
                  <a:sysClr val="windowText" lastClr="000000"/>
                </a:solidFill>
                <a:latin typeface="Hiragino Kaku Gothic Pro W3" panose="020B0300000000000000" pitchFamily="34" charset="-128"/>
                <a:ea typeface="Hiragino Kaku Gothic Pro W3" panose="020B0300000000000000" pitchFamily="34" charset="-128"/>
              </a:rPr>
              <a:t> Report </a:t>
            </a:r>
            <a:r>
              <a:rPr kumimoji="1" lang="ja-JP" altLang="en-US">
                <a:solidFill>
                  <a:sysClr val="windowText" lastClr="000000"/>
                </a:solidFill>
                <a:latin typeface="Hiragino Kaku Gothic Pro W3" panose="020B0300000000000000" pitchFamily="34" charset="-128"/>
                <a:ea typeface="Hiragino Kaku Gothic Pro W3" panose="020B0300000000000000" pitchFamily="34" charset="-128"/>
              </a:rPr>
              <a:t>プロダクト部門</a:t>
            </a:r>
            <a:endPar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endParaRPr>
          </a:p>
          <a:p>
            <a:pPr algn="ctr"/>
            <a:r>
              <a:rPr kumimoji="1" lang="ja-JP" altLang="en-US" sz="1600">
                <a:solidFill>
                  <a:sysClr val="windowText" lastClr="000000"/>
                </a:solidFill>
                <a:latin typeface="Hiragino Kaku Gothic Pro W3" panose="020B0300000000000000" pitchFamily="34" charset="-128"/>
                <a:ea typeface="Hiragino Kaku Gothic Pro W3" panose="020B0300000000000000" pitchFamily="34" charset="-128"/>
              </a:rPr>
              <a:t>最高評価（★★★）</a:t>
            </a:r>
            <a:r>
              <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rPr>
              <a:t>2022</a:t>
            </a:r>
          </a:p>
          <a:p>
            <a:pPr algn="ctr"/>
            <a:r>
              <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rPr>
              <a:t>3</a:t>
            </a:r>
            <a:r>
              <a:rPr kumimoji="1" lang="ja-JP" altLang="en-US" sz="1600">
                <a:solidFill>
                  <a:sysClr val="windowText" lastClr="000000"/>
                </a:solidFill>
                <a:latin typeface="Hiragino Kaku Gothic Pro W3" panose="020B0300000000000000" pitchFamily="34" charset="-128"/>
                <a:ea typeface="Hiragino Kaku Gothic Pro W3" panose="020B0300000000000000" pitchFamily="34" charset="-128"/>
              </a:rPr>
              <a:t>製品で受賞</a:t>
            </a:r>
            <a:endParaRPr kumimoji="1" lang="en-US" altLang="ja-JP" sz="1600" dirty="0">
              <a:solidFill>
                <a:sysClr val="windowText" lastClr="000000"/>
              </a:solidFill>
              <a:latin typeface="Hiragino Kaku Gothic Pro W3" panose="020B0300000000000000" pitchFamily="34" charset="-128"/>
              <a:ea typeface="Hiragino Kaku Gothic Pro W3" panose="020B0300000000000000" pitchFamily="34" charset="-128"/>
            </a:endParaRPr>
          </a:p>
        </p:txBody>
      </p:sp>
      <p:pic>
        <p:nvPicPr>
          <p:cNvPr id="44" name="Picture 2" descr="CyPN Report プロダクト部門★★★">
            <a:extLst>
              <a:ext uri="{FF2B5EF4-FFF2-40B4-BE49-F238E27FC236}">
                <a16:creationId xmlns:a16="http://schemas.microsoft.com/office/drawing/2014/main" id="{82887A50-E614-6491-C74A-E1CC307B64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48287" y="1854134"/>
            <a:ext cx="1328960" cy="1471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9" name="図 38" descr="グラフィカル ユーザー インターフェイス, アプリケーション&#10;&#10;自動的に生成された説明">
            <a:extLst>
              <a:ext uri="{FF2B5EF4-FFF2-40B4-BE49-F238E27FC236}">
                <a16:creationId xmlns:a16="http://schemas.microsoft.com/office/drawing/2014/main" id="{6E030B47-BA49-3EDB-338F-77B7E025A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0" y="4309544"/>
            <a:ext cx="16027400" cy="4808220"/>
          </a:xfrm>
          <a:prstGeom prst="rect">
            <a:avLst/>
          </a:prstGeom>
        </p:spPr>
      </p:pic>
      <p:pic>
        <p:nvPicPr>
          <p:cNvPr id="40" name="図 39" descr="図形&#10;&#10;中程度の精度で自動的に生成された説明">
            <a:extLst>
              <a:ext uri="{FF2B5EF4-FFF2-40B4-BE49-F238E27FC236}">
                <a16:creationId xmlns:a16="http://schemas.microsoft.com/office/drawing/2014/main" id="{7AC8264A-696B-C758-26DE-D9D0F6884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1698753"/>
            <a:ext cx="7620000" cy="1632533"/>
          </a:xfrm>
          <a:prstGeom prst="rect">
            <a:avLst/>
          </a:prstGeom>
        </p:spPr>
      </p:pic>
      <p:sp>
        <p:nvSpPr>
          <p:cNvPr id="41" name="TextBox 10">
            <a:extLst>
              <a:ext uri="{FF2B5EF4-FFF2-40B4-BE49-F238E27FC236}">
                <a16:creationId xmlns:a16="http://schemas.microsoft.com/office/drawing/2014/main" id="{AC9183AF-047F-9E4A-F333-C5D15B56D06E}"/>
              </a:ext>
            </a:extLst>
          </p:cNvPr>
          <p:cNvSpPr txBox="1"/>
          <p:nvPr/>
        </p:nvSpPr>
        <p:spPr>
          <a:xfrm>
            <a:off x="10896600" y="2476500"/>
            <a:ext cx="3848100" cy="650627"/>
          </a:xfrm>
          <a:prstGeom prst="rect">
            <a:avLst/>
          </a:prstGeom>
        </p:spPr>
        <p:txBody>
          <a:bodyPr wrap="square" lIns="0" tIns="0" rIns="0" bIns="0" rtlCol="0" anchor="t">
            <a:spAutoFit/>
          </a:bodyPr>
          <a:lstStyle/>
          <a:p>
            <a:pPr>
              <a:lnSpc>
                <a:spcPts val="5399"/>
              </a:lnSpc>
              <a:spcBef>
                <a:spcPct val="0"/>
              </a:spcBef>
            </a:pPr>
            <a:r>
              <a:rPr lang="en-US" sz="4499" b="1" spc="22" dirty="0" err="1">
                <a:solidFill>
                  <a:srgbClr val="3D3D3D"/>
                </a:solidFill>
                <a:latin typeface="Hiragino Kaku Gothic Pro W3" panose="020B0300000000000000" pitchFamily="34" charset="-128"/>
                <a:ea typeface="Hiragino Kaku Gothic Pro W3" panose="020B0300000000000000" pitchFamily="34" charset="-128"/>
              </a:rPr>
              <a:t>で出来ること</a:t>
            </a:r>
            <a:endParaRPr lang="en-US" sz="4499" b="1" spc="22" dirty="0">
              <a:solidFill>
                <a:srgbClr val="3D3D3D"/>
              </a:solidFill>
              <a:latin typeface="Hiragino Kaku Gothic Pro W3" panose="020B0300000000000000" pitchFamily="34" charset="-128"/>
              <a:ea typeface="Hiragino Kaku Gothic Pro W3" panose="020B0300000000000000"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図 5" descr="グラフィカル ユーザー インターフェイス, Web サイト&#10;&#10;自動的に生成された説明">
            <a:extLst>
              <a:ext uri="{FF2B5EF4-FFF2-40B4-BE49-F238E27FC236}">
                <a16:creationId xmlns:a16="http://schemas.microsoft.com/office/drawing/2014/main" id="{469DA407-0810-29CE-EE53-4F53600E0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472" y="3623476"/>
            <a:ext cx="10531055" cy="5923719"/>
          </a:xfrm>
          <a:prstGeom prst="rect">
            <a:avLst/>
          </a:prstGeom>
          <a:ln>
            <a:solidFill>
              <a:srgbClr val="00B0F0"/>
            </a:solidFill>
          </a:ln>
        </p:spPr>
      </p:pic>
      <p:sp>
        <p:nvSpPr>
          <p:cNvPr id="9" name="TextBox 76">
            <a:extLst>
              <a:ext uri="{FF2B5EF4-FFF2-40B4-BE49-F238E27FC236}">
                <a16:creationId xmlns:a16="http://schemas.microsoft.com/office/drawing/2014/main" id="{27F48BD4-A97F-C6F8-D270-0F8939A7099F}"/>
              </a:ext>
            </a:extLst>
          </p:cNvPr>
          <p:cNvSpPr txBox="1"/>
          <p:nvPr/>
        </p:nvSpPr>
        <p:spPr>
          <a:xfrm>
            <a:off x="746644" y="1241064"/>
            <a:ext cx="17084155" cy="835742"/>
          </a:xfrm>
          <a:prstGeom prst="rect">
            <a:avLst/>
          </a:prstGeom>
          <a:ln>
            <a:noFill/>
          </a:ln>
        </p:spPr>
        <p:txBody>
          <a:bodyPr wrap="square" lIns="0" tIns="0" rIns="0" bIns="0" rtlCol="0" anchor="ctr">
            <a:spAutoFit/>
          </a:bodyPr>
          <a:lstStyle/>
          <a:p>
            <a:pPr algn="ctr">
              <a:lnSpc>
                <a:spcPts val="2994"/>
              </a:lnSpc>
            </a:pPr>
            <a:r>
              <a:rPr lang="ja-JP" altLang="en-US" sz="4800" b="1" i="0">
                <a:effectLst/>
                <a:latin typeface="Hiragino Kaku Gothic Pro W3" panose="020B0300000000000000" pitchFamily="34" charset="-128"/>
                <a:ea typeface="Hiragino Kaku Gothic Pro W3" panose="020B0300000000000000" pitchFamily="34" charset="-128"/>
              </a:rPr>
              <a:t>特徴</a:t>
            </a:r>
            <a:r>
              <a:rPr lang="en-US" altLang="ja-JP" sz="4800" b="1" i="0" dirty="0">
                <a:effectLst/>
                <a:latin typeface="Hiragino Kaku Gothic Pro W3" panose="020B0300000000000000" pitchFamily="34" charset="-128"/>
                <a:ea typeface="Hiragino Kaku Gothic Pro W3" panose="020B0300000000000000" pitchFamily="34" charset="-128"/>
              </a:rPr>
              <a:t>1</a:t>
            </a:r>
            <a:r>
              <a:rPr lang="ja-JP" altLang="en-US" sz="4800" b="1" i="0">
                <a:effectLst/>
                <a:latin typeface="Hiragino Kaku Gothic Pro W3" panose="020B0300000000000000" pitchFamily="34" charset="-128"/>
                <a:ea typeface="Hiragino Kaku Gothic Pro W3" panose="020B0300000000000000" pitchFamily="34" charset="-128"/>
              </a:rPr>
              <a:t>：マウス操作のみで簡単</a:t>
            </a:r>
            <a:r>
              <a:rPr lang="en-US" altLang="ja-JP" sz="4800" b="1" i="0" dirty="0">
                <a:effectLst/>
                <a:latin typeface="Hiragino Kaku Gothic Pro W3" panose="020B0300000000000000" pitchFamily="34" charset="-128"/>
                <a:ea typeface="Hiragino Kaku Gothic Pro W3" panose="020B0300000000000000" pitchFamily="34" charset="-128"/>
              </a:rPr>
              <a:t>web</a:t>
            </a:r>
            <a:r>
              <a:rPr lang="ja-JP" altLang="en-US" sz="4800" b="1" i="0">
                <a:effectLst/>
                <a:latin typeface="Hiragino Kaku Gothic Pro W3" panose="020B0300000000000000" pitchFamily="34" charset="-128"/>
                <a:ea typeface="Hiragino Kaku Gothic Pro W3" panose="020B0300000000000000" pitchFamily="34" charset="-128"/>
              </a:rPr>
              <a:t>フォーム作成</a:t>
            </a:r>
            <a:endParaRPr lang="en-US" altLang="ja-JP" sz="4800" b="1" i="0" dirty="0">
              <a:effectLst/>
              <a:latin typeface="Hiragino Kaku Gothic Pro W3" panose="020B0300000000000000" pitchFamily="34" charset="-128"/>
              <a:ea typeface="Hiragino Kaku Gothic Pro W3" panose="020B0300000000000000" pitchFamily="34" charset="-128"/>
            </a:endParaRPr>
          </a:p>
          <a:p>
            <a:pPr algn="ctr">
              <a:lnSpc>
                <a:spcPts val="2994"/>
              </a:lnSpc>
            </a:pPr>
            <a:endParaRPr lang="en-US" sz="4800" b="1" dirty="0">
              <a:ln w="10160">
                <a:noFill/>
                <a:prstDash val="solid"/>
              </a:ln>
              <a:effectLst>
                <a:outerShdw blurRad="38100" dist="22860" dir="5400000" algn="tl" rotWithShape="0">
                  <a:srgbClr val="000000">
                    <a:alpha val="30000"/>
                  </a:srgbClr>
                </a:outerShdw>
              </a:effectLst>
              <a:latin typeface="Hiragino Kaku Gothic Pro W3" panose="020B0300000000000000" pitchFamily="34" charset="-128"/>
              <a:ea typeface="Hiragino Kaku Gothic Pro W3" panose="020B0300000000000000" pitchFamily="34" charset="-128"/>
            </a:endParaRPr>
          </a:p>
        </p:txBody>
      </p:sp>
      <p:sp>
        <p:nvSpPr>
          <p:cNvPr id="32" name="テキスト ボックス 31">
            <a:extLst>
              <a:ext uri="{FF2B5EF4-FFF2-40B4-BE49-F238E27FC236}">
                <a16:creationId xmlns:a16="http://schemas.microsoft.com/office/drawing/2014/main" id="{ED8CB7B4-6396-86F8-C758-34319687D0B9}"/>
              </a:ext>
            </a:extLst>
          </p:cNvPr>
          <p:cNvSpPr txBox="1"/>
          <p:nvPr/>
        </p:nvSpPr>
        <p:spPr>
          <a:xfrm>
            <a:off x="762000" y="2074089"/>
            <a:ext cx="16779356" cy="1200329"/>
          </a:xfrm>
          <a:prstGeom prst="rect">
            <a:avLst/>
          </a:prstGeom>
          <a:noFill/>
        </p:spPr>
        <p:txBody>
          <a:bodyPr wrap="square">
            <a:spAutoFit/>
          </a:bodyPr>
          <a:lstStyle/>
          <a:p>
            <a:pPr algn="ctr"/>
            <a:r>
              <a:rPr lang="ja-JP" altLang="en-US" sz="2400">
                <a:latin typeface="Hiragino Kaku Gothic Pro W3" panose="020B0300000000000000" pitchFamily="34" charset="-128"/>
                <a:ea typeface="Hiragino Kaku Gothic Pro W3" panose="020B0300000000000000" pitchFamily="34" charset="-128"/>
              </a:rPr>
              <a:t>マウス操作のみで</a:t>
            </a:r>
            <a:r>
              <a:rPr lang="en-US" altLang="ja-JP" sz="2400" dirty="0">
                <a:latin typeface="Hiragino Kaku Gothic Pro W3" panose="020B0300000000000000" pitchFamily="34" charset="-128"/>
                <a:ea typeface="Hiragino Kaku Gothic Pro W3" panose="020B0300000000000000" pitchFamily="34" charset="-128"/>
              </a:rPr>
              <a:t>web</a:t>
            </a:r>
            <a:r>
              <a:rPr lang="ja-JP" altLang="en-US" sz="2400">
                <a:latin typeface="Hiragino Kaku Gothic Pro W3" panose="020B0300000000000000" pitchFamily="34" charset="-128"/>
                <a:ea typeface="Hiragino Kaku Gothic Pro W3" panose="020B0300000000000000" pitchFamily="34" charset="-128"/>
              </a:rPr>
              <a:t>フォームの作成が完成します。</a:t>
            </a:r>
            <a:br>
              <a:rPr lang="ja-JP" altLang="en-US" sz="2400">
                <a:latin typeface="Hiragino Kaku Gothic Pro W3" panose="020B0300000000000000" pitchFamily="34" charset="-128"/>
                <a:ea typeface="Hiragino Kaku Gothic Pro W3" panose="020B0300000000000000" pitchFamily="34" charset="-128"/>
              </a:rPr>
            </a:br>
            <a:r>
              <a:rPr lang="ja-JP" altLang="en-US" sz="2400">
                <a:latin typeface="Hiragino Kaku Gothic Pro W3" panose="020B0300000000000000" pitchFamily="34" charset="-128"/>
                <a:ea typeface="Hiragino Kaku Gothic Pro W3" panose="020B0300000000000000" pitchFamily="34" charset="-128"/>
              </a:rPr>
              <a:t>データの保存先として、</a:t>
            </a:r>
            <a:r>
              <a:rPr lang="en-US" altLang="ja-JP" sz="2400" dirty="0" err="1">
                <a:latin typeface="Hiragino Kaku Gothic Pro W3" panose="020B0300000000000000" pitchFamily="34" charset="-128"/>
                <a:ea typeface="Hiragino Kaku Gothic Pro W3" panose="020B0300000000000000" pitchFamily="34" charset="-128"/>
              </a:rPr>
              <a:t>kintone</a:t>
            </a:r>
            <a:r>
              <a:rPr lang="ja-JP" altLang="en-US" sz="2400">
                <a:latin typeface="Hiragino Kaku Gothic Pro W3" panose="020B0300000000000000" pitchFamily="34" charset="-128"/>
                <a:ea typeface="Hiragino Kaku Gothic Pro W3" panose="020B0300000000000000" pitchFamily="34" charset="-128"/>
              </a:rPr>
              <a:t>アプリが自動的に紐付けられるため、</a:t>
            </a:r>
            <a:endParaRPr lang="en-US" altLang="ja-JP" sz="2400" dirty="0">
              <a:latin typeface="Hiragino Kaku Gothic Pro W3" panose="020B0300000000000000" pitchFamily="34" charset="-128"/>
              <a:ea typeface="Hiragino Kaku Gothic Pro W3" panose="020B0300000000000000" pitchFamily="34" charset="-128"/>
            </a:endParaRPr>
          </a:p>
          <a:p>
            <a:pPr algn="ctr"/>
            <a:r>
              <a:rPr lang="ja-JP" altLang="en-US" sz="2400">
                <a:latin typeface="Hiragino Kaku Gothic Pro W3" panose="020B0300000000000000" pitchFamily="34" charset="-128"/>
                <a:ea typeface="Hiragino Kaku Gothic Pro W3" panose="020B0300000000000000" pitchFamily="34" charset="-128"/>
              </a:rPr>
              <a:t>データベースの構築などを考える必要は一切ありません。</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7FA1FBDC-AEA4-3A62-FD33-609366F42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9745" y="3299495"/>
            <a:ext cx="11155862" cy="6275172"/>
          </a:xfrm>
          <a:prstGeom prst="rect">
            <a:avLst/>
          </a:prstGeom>
          <a:ln>
            <a:solidFill>
              <a:srgbClr val="00B0F0"/>
            </a:solidFill>
          </a:ln>
        </p:spPr>
      </p:pic>
      <p:sp>
        <p:nvSpPr>
          <p:cNvPr id="9" name="TextBox 76">
            <a:extLst>
              <a:ext uri="{FF2B5EF4-FFF2-40B4-BE49-F238E27FC236}">
                <a16:creationId xmlns:a16="http://schemas.microsoft.com/office/drawing/2014/main" id="{27F48BD4-A97F-C6F8-D270-0F8939A7099F}"/>
              </a:ext>
            </a:extLst>
          </p:cNvPr>
          <p:cNvSpPr txBox="1"/>
          <p:nvPr/>
        </p:nvSpPr>
        <p:spPr>
          <a:xfrm>
            <a:off x="746644" y="1444645"/>
            <a:ext cx="17084155" cy="428579"/>
          </a:xfrm>
          <a:prstGeom prst="rect">
            <a:avLst/>
          </a:prstGeom>
          <a:ln>
            <a:noFill/>
          </a:ln>
        </p:spPr>
        <p:txBody>
          <a:bodyPr wrap="square" lIns="0" tIns="0" rIns="0" bIns="0" rtlCol="0" anchor="ctr">
            <a:spAutoFit/>
          </a:bodyPr>
          <a:lstStyle/>
          <a:p>
            <a:pPr algn="ctr">
              <a:lnSpc>
                <a:spcPts val="2994"/>
              </a:lnSpc>
            </a:pPr>
            <a:r>
              <a:rPr lang="ja-JP" altLang="en-US" sz="4800" b="1" i="0">
                <a:effectLst/>
                <a:latin typeface="Hiragino Kaku Gothic Pro W3" panose="020B0300000000000000" pitchFamily="34" charset="-128"/>
                <a:ea typeface="Hiragino Kaku Gothic Pro W3" panose="020B0300000000000000" pitchFamily="34" charset="-128"/>
              </a:rPr>
              <a:t>特徴</a:t>
            </a:r>
            <a:r>
              <a:rPr lang="en-US" altLang="ja-JP" sz="4800" b="1" dirty="0">
                <a:latin typeface="Hiragino Kaku Gothic Pro W3" panose="020B0300000000000000" pitchFamily="34" charset="-128"/>
                <a:ea typeface="Hiragino Kaku Gothic Pro W3" panose="020B0300000000000000" pitchFamily="34" charset="-128"/>
              </a:rPr>
              <a:t>2</a:t>
            </a:r>
            <a:r>
              <a:rPr lang="ja-JP" altLang="en-US" sz="4800" b="1" i="0">
                <a:effectLst/>
                <a:latin typeface="Hiragino Kaku Gothic Pro W3" panose="020B0300000000000000" pitchFamily="34" charset="-128"/>
                <a:ea typeface="Hiragino Kaku Gothic Pro W3" panose="020B0300000000000000" pitchFamily="34" charset="-128"/>
              </a:rPr>
              <a:t>：</a:t>
            </a:r>
            <a:r>
              <a:rPr lang="en-US" altLang="ja-JP" sz="4800" b="1" i="0" dirty="0" err="1">
                <a:effectLst/>
                <a:latin typeface="Hiragino Kaku Gothic Pro W3" panose="020B0300000000000000" pitchFamily="34" charset="-128"/>
                <a:ea typeface="Hiragino Kaku Gothic Pro W3" panose="020B0300000000000000" pitchFamily="34" charset="-128"/>
              </a:rPr>
              <a:t>kintone</a:t>
            </a:r>
            <a:r>
              <a:rPr lang="ja-JP" altLang="en-US" sz="4800" b="1" i="0">
                <a:effectLst/>
                <a:latin typeface="Hiragino Kaku Gothic Pro W3" panose="020B0300000000000000" pitchFamily="34" charset="-128"/>
                <a:ea typeface="Hiragino Kaku Gothic Pro W3" panose="020B0300000000000000" pitchFamily="34" charset="-128"/>
              </a:rPr>
              <a:t>アプリと同じ、カンタンな操作感</a:t>
            </a:r>
            <a:endParaRPr lang="en-US" altLang="ja-JP" sz="4800" b="1" i="0" dirty="0">
              <a:effectLst/>
              <a:latin typeface="Hiragino Kaku Gothic Pro W3" panose="020B0300000000000000" pitchFamily="34" charset="-128"/>
              <a:ea typeface="Hiragino Kaku Gothic Pro W3" panose="020B0300000000000000" pitchFamily="34" charset="-128"/>
            </a:endParaRPr>
          </a:p>
        </p:txBody>
      </p:sp>
      <p:sp>
        <p:nvSpPr>
          <p:cNvPr id="32" name="テキスト ボックス 31">
            <a:extLst>
              <a:ext uri="{FF2B5EF4-FFF2-40B4-BE49-F238E27FC236}">
                <a16:creationId xmlns:a16="http://schemas.microsoft.com/office/drawing/2014/main" id="{ED8CB7B4-6396-86F8-C758-34319687D0B9}"/>
              </a:ext>
            </a:extLst>
          </p:cNvPr>
          <p:cNvSpPr txBox="1"/>
          <p:nvPr/>
        </p:nvSpPr>
        <p:spPr>
          <a:xfrm>
            <a:off x="758934" y="2138295"/>
            <a:ext cx="16779356" cy="830997"/>
          </a:xfrm>
          <a:prstGeom prst="rect">
            <a:avLst/>
          </a:prstGeom>
          <a:noFill/>
        </p:spPr>
        <p:txBody>
          <a:bodyPr wrap="square">
            <a:spAutoFit/>
          </a:bodyPr>
          <a:lstStyle/>
          <a:p>
            <a:pPr algn="ctr"/>
            <a:r>
              <a:rPr lang="en-US" altLang="ja-JP" sz="2400" b="0" i="0" dirty="0" err="1">
                <a:solidFill>
                  <a:srgbClr val="4D4D4D"/>
                </a:solidFill>
                <a:effectLst/>
                <a:latin typeface="Hiragino Kaku Gothic Pro W3" panose="020B0300000000000000" pitchFamily="34" charset="-128"/>
                <a:ea typeface="Hiragino Kaku Gothic Pro W3" panose="020B0300000000000000" pitchFamily="34" charset="-128"/>
              </a:rPr>
              <a:t>kintone</a:t>
            </a: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アプリと同じ「ドラッグ</a:t>
            </a:r>
            <a:r>
              <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rPr>
              <a:t>&amp;</a:t>
            </a: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ドロップ操作」で、フォーム項目を好きな位置に配置可能です。</a:t>
            </a:r>
            <a:endPar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endParaRPr>
          </a:p>
          <a:p>
            <a:pPr algn="ctr"/>
            <a:r>
              <a:rPr lang="en-US" altLang="ja-JP" sz="2400" b="0" i="0" dirty="0" err="1">
                <a:solidFill>
                  <a:srgbClr val="4D4D4D"/>
                </a:solidFill>
                <a:effectLst/>
                <a:latin typeface="Hiragino Kaku Gothic Pro W3" panose="020B0300000000000000" pitchFamily="34" charset="-128"/>
                <a:ea typeface="Hiragino Kaku Gothic Pro W3" panose="020B0300000000000000" pitchFamily="34" charset="-128"/>
              </a:rPr>
              <a:t>kintone</a:t>
            </a: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アプリを作成できる方であれば、</a:t>
            </a:r>
            <a:r>
              <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rPr>
              <a:t>5</a:t>
            </a: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分程度で外部に公開可能なフォームが完成します。</a:t>
            </a:r>
            <a:endPar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226707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図 4" descr="グラフィカル ユーザー インターフェイス, アプリケーション, Web サイト&#10;&#10;自動的に生成された説明">
            <a:extLst>
              <a:ext uri="{FF2B5EF4-FFF2-40B4-BE49-F238E27FC236}">
                <a16:creationId xmlns:a16="http://schemas.microsoft.com/office/drawing/2014/main" id="{542C6D0C-0C16-1E57-8385-083AFA7E1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426" y="3265174"/>
            <a:ext cx="11155860" cy="6275171"/>
          </a:xfrm>
          <a:prstGeom prst="rect">
            <a:avLst/>
          </a:prstGeom>
        </p:spPr>
      </p:pic>
      <p:sp>
        <p:nvSpPr>
          <p:cNvPr id="2" name="TextBox 76">
            <a:extLst>
              <a:ext uri="{FF2B5EF4-FFF2-40B4-BE49-F238E27FC236}">
                <a16:creationId xmlns:a16="http://schemas.microsoft.com/office/drawing/2014/main" id="{6F11451E-5D69-DF56-CBA1-37966FF4F10B}"/>
              </a:ext>
            </a:extLst>
          </p:cNvPr>
          <p:cNvSpPr txBox="1"/>
          <p:nvPr/>
        </p:nvSpPr>
        <p:spPr>
          <a:xfrm>
            <a:off x="918407" y="939152"/>
            <a:ext cx="17084155" cy="738664"/>
          </a:xfrm>
          <a:prstGeom prst="rect">
            <a:avLst/>
          </a:prstGeom>
          <a:ln>
            <a:noFill/>
          </a:ln>
        </p:spPr>
        <p:txBody>
          <a:bodyPr wrap="square" lIns="0" tIns="0" rIns="0" bIns="0" rtlCol="0" anchor="ctr">
            <a:spAutoFit/>
          </a:bodyPr>
          <a:lstStyle/>
          <a:p>
            <a:pPr algn="ctr" fontAlgn="base"/>
            <a:r>
              <a:rPr lang="ja-JP" altLang="en-US" sz="4800" b="1" i="0">
                <a:effectLst/>
                <a:latin typeface="Hiragino Kaku Gothic Pro W3" panose="020B0300000000000000" pitchFamily="34" charset="-128"/>
                <a:ea typeface="Hiragino Kaku Gothic Pro W3" panose="020B0300000000000000" pitchFamily="34" charset="-128"/>
              </a:rPr>
              <a:t>特徴</a:t>
            </a:r>
            <a:r>
              <a:rPr lang="en-US" altLang="ja-JP" sz="4800" b="1" i="0" dirty="0">
                <a:effectLst/>
                <a:latin typeface="Hiragino Kaku Gothic Pro W3" panose="020B0300000000000000" pitchFamily="34" charset="-128"/>
                <a:ea typeface="Hiragino Kaku Gothic Pro W3" panose="020B0300000000000000" pitchFamily="34" charset="-128"/>
              </a:rPr>
              <a:t>3</a:t>
            </a:r>
            <a:r>
              <a:rPr lang="ja-JP" altLang="en-US" sz="4800" b="1" i="0">
                <a:effectLst/>
                <a:latin typeface="Hiragino Kaku Gothic Pro W3" panose="020B0300000000000000" pitchFamily="34" charset="-128"/>
                <a:ea typeface="Hiragino Kaku Gothic Pro W3" panose="020B0300000000000000" pitchFamily="34" charset="-128"/>
              </a:rPr>
              <a:t>：柔軟にフォーム作成できる、高度な機能も充実</a:t>
            </a:r>
          </a:p>
        </p:txBody>
      </p:sp>
      <p:sp>
        <p:nvSpPr>
          <p:cNvPr id="32" name="テキスト ボックス 31">
            <a:extLst>
              <a:ext uri="{FF2B5EF4-FFF2-40B4-BE49-F238E27FC236}">
                <a16:creationId xmlns:a16="http://schemas.microsoft.com/office/drawing/2014/main" id="{ED8CB7B4-6396-86F8-C758-34319687D0B9}"/>
              </a:ext>
            </a:extLst>
          </p:cNvPr>
          <p:cNvSpPr txBox="1"/>
          <p:nvPr/>
        </p:nvSpPr>
        <p:spPr>
          <a:xfrm>
            <a:off x="758934" y="2138295"/>
            <a:ext cx="16779356" cy="830997"/>
          </a:xfrm>
          <a:prstGeom prst="rect">
            <a:avLst/>
          </a:prstGeom>
          <a:noFill/>
        </p:spPr>
        <p:txBody>
          <a:bodyPr wrap="square">
            <a:spAutoFit/>
          </a:bodyPr>
          <a:lstStyle/>
          <a:p>
            <a:pPr algn="ctr"/>
            <a:r>
              <a:rPr lang="ja-JP" altLang="en-US" sz="2400">
                <a:solidFill>
                  <a:srgbClr val="4D4D4D"/>
                </a:solidFill>
                <a:latin typeface="Hiragino Kaku Gothic Pro W3" panose="020B0300000000000000" pitchFamily="34" charset="-128"/>
                <a:ea typeface="Hiragino Kaku Gothic Pro W3" panose="020B0300000000000000" pitchFamily="34" charset="-128"/>
              </a:rPr>
              <a:t>回答によって表示する設問を変える「条件分岐」、複数ページにわたる「ステップフォーム」</a:t>
            </a:r>
            <a:endParaRPr lang="en-US" altLang="ja-JP" sz="2400" dirty="0">
              <a:solidFill>
                <a:srgbClr val="4D4D4D"/>
              </a:solidFill>
              <a:latin typeface="Hiragino Kaku Gothic Pro W3" panose="020B0300000000000000" pitchFamily="34" charset="-128"/>
              <a:ea typeface="Hiragino Kaku Gothic Pro W3" panose="020B0300000000000000" pitchFamily="34" charset="-128"/>
            </a:endParaRPr>
          </a:p>
          <a:p>
            <a:pPr algn="ct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フォーム回答後の「自動返信メール</a:t>
            </a:r>
            <a:r>
              <a:rPr lang="ja-JP" altLang="en-US" sz="2400">
                <a:solidFill>
                  <a:srgbClr val="4D4D4D"/>
                </a:solidFill>
                <a:latin typeface="Hiragino Kaku Gothic Pro W3" panose="020B0300000000000000" pitchFamily="34" charset="-128"/>
                <a:ea typeface="Hiragino Kaku Gothic Pro W3" panose="020B0300000000000000" pitchFamily="34" charset="-128"/>
              </a:rPr>
              <a:t>」など、柔軟に多様なフォームを作成することが可能です。</a:t>
            </a:r>
            <a:endPar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2263121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図 3" descr="グラフィカル ユーザー インターフェイス&#10;&#10;中程度の精度で自動的に生成された説明">
            <a:extLst>
              <a:ext uri="{FF2B5EF4-FFF2-40B4-BE49-F238E27FC236}">
                <a16:creationId xmlns:a16="http://schemas.microsoft.com/office/drawing/2014/main" id="{154D9467-01DD-D97A-E35F-3AF545C12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884" y="3343790"/>
            <a:ext cx="10828232" cy="6090880"/>
          </a:xfrm>
          <a:prstGeom prst="rect">
            <a:avLst/>
          </a:prstGeom>
          <a:ln>
            <a:solidFill>
              <a:srgbClr val="00B0F0"/>
            </a:solidFill>
          </a:ln>
        </p:spPr>
      </p:pic>
      <p:sp>
        <p:nvSpPr>
          <p:cNvPr id="2" name="TextBox 76">
            <a:extLst>
              <a:ext uri="{FF2B5EF4-FFF2-40B4-BE49-F238E27FC236}">
                <a16:creationId xmlns:a16="http://schemas.microsoft.com/office/drawing/2014/main" id="{6F11451E-5D69-DF56-CBA1-37966FF4F10B}"/>
              </a:ext>
            </a:extLst>
          </p:cNvPr>
          <p:cNvSpPr txBox="1"/>
          <p:nvPr/>
        </p:nvSpPr>
        <p:spPr>
          <a:xfrm>
            <a:off x="918407" y="939152"/>
            <a:ext cx="17084155" cy="738664"/>
          </a:xfrm>
          <a:prstGeom prst="rect">
            <a:avLst/>
          </a:prstGeom>
          <a:ln>
            <a:noFill/>
          </a:ln>
        </p:spPr>
        <p:txBody>
          <a:bodyPr wrap="square" lIns="0" tIns="0" rIns="0" bIns="0" rtlCol="0" anchor="ctr">
            <a:spAutoFit/>
          </a:bodyPr>
          <a:lstStyle/>
          <a:p>
            <a:pPr algn="ctr" fontAlgn="base"/>
            <a:r>
              <a:rPr lang="ja-JP" altLang="en-US" sz="4800" b="1" i="0">
                <a:effectLst/>
                <a:latin typeface="Hiragino Kaku Gothic Pro W3" panose="020B0300000000000000" pitchFamily="34" charset="-128"/>
                <a:ea typeface="Hiragino Kaku Gothic Pro W3" panose="020B0300000000000000" pitchFamily="34" charset="-128"/>
              </a:rPr>
              <a:t>特徴</a:t>
            </a:r>
            <a:r>
              <a:rPr lang="en-US" altLang="ja-JP" sz="4800" b="1" dirty="0">
                <a:latin typeface="Hiragino Kaku Gothic Pro W3" panose="020B0300000000000000" pitchFamily="34" charset="-128"/>
                <a:ea typeface="Hiragino Kaku Gothic Pro W3" panose="020B0300000000000000" pitchFamily="34" charset="-128"/>
              </a:rPr>
              <a:t>4</a:t>
            </a:r>
            <a:r>
              <a:rPr lang="ja-JP" altLang="en-US" sz="4800" b="1" i="0">
                <a:effectLst/>
                <a:latin typeface="Hiragino Kaku Gothic Pro W3" panose="020B0300000000000000" pitchFamily="34" charset="-128"/>
                <a:ea typeface="Hiragino Kaku Gothic Pro W3" panose="020B0300000000000000" pitchFamily="34" charset="-128"/>
              </a:rPr>
              <a:t>：自社専用のデザインに変更可能！</a:t>
            </a:r>
          </a:p>
        </p:txBody>
      </p:sp>
      <p:sp>
        <p:nvSpPr>
          <p:cNvPr id="32" name="テキスト ボックス 31">
            <a:extLst>
              <a:ext uri="{FF2B5EF4-FFF2-40B4-BE49-F238E27FC236}">
                <a16:creationId xmlns:a16="http://schemas.microsoft.com/office/drawing/2014/main" id="{ED8CB7B4-6396-86F8-C758-34319687D0B9}"/>
              </a:ext>
            </a:extLst>
          </p:cNvPr>
          <p:cNvSpPr txBox="1"/>
          <p:nvPr/>
        </p:nvSpPr>
        <p:spPr>
          <a:xfrm>
            <a:off x="758934" y="2138295"/>
            <a:ext cx="16779356" cy="830997"/>
          </a:xfrm>
          <a:prstGeom prst="rect">
            <a:avLst/>
          </a:prstGeom>
          <a:noFill/>
        </p:spPr>
        <p:txBody>
          <a:bodyPr wrap="square">
            <a:spAutoFit/>
          </a:bodyPr>
          <a:lstStyle/>
          <a:p>
            <a:pPr algn="ct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自社ロゴ、背景色、画像埋め込み、</a:t>
            </a:r>
            <a:r>
              <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rPr>
              <a:t>CSS</a:t>
            </a: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カスタマイズなどで、貴社専用のデザインに変更できます。</a:t>
            </a:r>
            <a:br>
              <a:rPr lang="ja-JP" altLang="en-US" sz="2400">
                <a:latin typeface="Hiragino Kaku Gothic Pro W3" panose="020B0300000000000000" pitchFamily="34" charset="-128"/>
                <a:ea typeface="Hiragino Kaku Gothic Pro W3" panose="020B0300000000000000" pitchFamily="34" charset="-128"/>
              </a:rPr>
            </a:b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また、自社の</a:t>
            </a:r>
            <a:r>
              <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rPr>
              <a:t>web</a:t>
            </a: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サイトにフォームを埋め込むことも可能です。</a:t>
            </a:r>
            <a:r>
              <a:rPr lang="en-US" altLang="ja-JP" sz="2400" dirty="0">
                <a:solidFill>
                  <a:srgbClr val="4D4D4D"/>
                </a:solidFill>
                <a:latin typeface="Hiragino Kaku Gothic Pro W3" panose="020B0300000000000000" pitchFamily="34" charset="-128"/>
                <a:ea typeface="Hiragino Kaku Gothic Pro W3" panose="020B0300000000000000" pitchFamily="34" charset="-128"/>
              </a:rPr>
              <a:t>※CSS</a:t>
            </a:r>
            <a:r>
              <a:rPr lang="ja-JP" altLang="en-US" sz="2400">
                <a:solidFill>
                  <a:srgbClr val="4D4D4D"/>
                </a:solidFill>
                <a:latin typeface="Hiragino Kaku Gothic Pro W3" panose="020B0300000000000000" pitchFamily="34" charset="-128"/>
                <a:ea typeface="Hiragino Kaku Gothic Pro W3" panose="020B0300000000000000" pitchFamily="34" charset="-128"/>
              </a:rPr>
              <a:t>はサポート対象外です</a:t>
            </a:r>
            <a:endPar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1462671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図 4" descr="グラフィカル ユーザー インターフェイス&#10;&#10;自動的に生成された説明">
            <a:extLst>
              <a:ext uri="{FF2B5EF4-FFF2-40B4-BE49-F238E27FC236}">
                <a16:creationId xmlns:a16="http://schemas.microsoft.com/office/drawing/2014/main" id="{AEB27044-51ED-6070-6428-A308E87F0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884" y="3343789"/>
            <a:ext cx="10828232" cy="6090881"/>
          </a:xfrm>
          <a:prstGeom prst="rect">
            <a:avLst/>
          </a:prstGeom>
          <a:ln>
            <a:solidFill>
              <a:srgbClr val="00B0F0"/>
            </a:solidFill>
          </a:ln>
        </p:spPr>
      </p:pic>
      <p:sp>
        <p:nvSpPr>
          <p:cNvPr id="2" name="TextBox 76">
            <a:extLst>
              <a:ext uri="{FF2B5EF4-FFF2-40B4-BE49-F238E27FC236}">
                <a16:creationId xmlns:a16="http://schemas.microsoft.com/office/drawing/2014/main" id="{6F11451E-5D69-DF56-CBA1-37966FF4F10B}"/>
              </a:ext>
            </a:extLst>
          </p:cNvPr>
          <p:cNvSpPr txBox="1"/>
          <p:nvPr/>
        </p:nvSpPr>
        <p:spPr>
          <a:xfrm>
            <a:off x="918407" y="939152"/>
            <a:ext cx="17084155" cy="738664"/>
          </a:xfrm>
          <a:prstGeom prst="rect">
            <a:avLst/>
          </a:prstGeom>
          <a:ln>
            <a:noFill/>
          </a:ln>
        </p:spPr>
        <p:txBody>
          <a:bodyPr wrap="square" lIns="0" tIns="0" rIns="0" bIns="0" rtlCol="0" anchor="ctr">
            <a:spAutoFit/>
          </a:bodyPr>
          <a:lstStyle/>
          <a:p>
            <a:pPr algn="ctr" fontAlgn="base"/>
            <a:r>
              <a:rPr lang="ja-JP" altLang="en-US" sz="4800" b="1" i="0">
                <a:effectLst/>
                <a:latin typeface="Hiragino Kaku Gothic Pro W3" panose="020B0300000000000000" pitchFamily="34" charset="-128"/>
                <a:ea typeface="Hiragino Kaku Gothic Pro W3" panose="020B0300000000000000" pitchFamily="34" charset="-128"/>
              </a:rPr>
              <a:t>特徴</a:t>
            </a:r>
            <a:r>
              <a:rPr lang="en-US" altLang="ja-JP" sz="4800" b="1" i="0" dirty="0">
                <a:effectLst/>
                <a:latin typeface="Hiragino Kaku Gothic Pro W3" panose="020B0300000000000000" pitchFamily="34" charset="-128"/>
                <a:ea typeface="Hiragino Kaku Gothic Pro W3" panose="020B0300000000000000" pitchFamily="34" charset="-128"/>
              </a:rPr>
              <a:t>5</a:t>
            </a:r>
            <a:r>
              <a:rPr lang="ja-JP" altLang="en-US" sz="4800" b="1" i="0">
                <a:effectLst/>
                <a:latin typeface="Hiragino Kaku Gothic Pro W3" panose="020B0300000000000000" pitchFamily="34" charset="-128"/>
                <a:ea typeface="Hiragino Kaku Gothic Pro W3" panose="020B0300000000000000" pitchFamily="34" charset="-128"/>
              </a:rPr>
              <a:t>：安心なアクセス制限も！</a:t>
            </a:r>
          </a:p>
        </p:txBody>
      </p:sp>
      <p:sp>
        <p:nvSpPr>
          <p:cNvPr id="32" name="テキスト ボックス 31">
            <a:extLst>
              <a:ext uri="{FF2B5EF4-FFF2-40B4-BE49-F238E27FC236}">
                <a16:creationId xmlns:a16="http://schemas.microsoft.com/office/drawing/2014/main" id="{ED8CB7B4-6396-86F8-C758-34319687D0B9}"/>
              </a:ext>
            </a:extLst>
          </p:cNvPr>
          <p:cNvSpPr txBox="1"/>
          <p:nvPr/>
        </p:nvSpPr>
        <p:spPr>
          <a:xfrm>
            <a:off x="758934" y="2138295"/>
            <a:ext cx="16779356" cy="830997"/>
          </a:xfrm>
          <a:prstGeom prst="rect">
            <a:avLst/>
          </a:prstGeom>
          <a:noFill/>
        </p:spPr>
        <p:txBody>
          <a:bodyPr wrap="square">
            <a:spAutoFit/>
          </a:bodyPr>
          <a:lstStyle/>
          <a:p>
            <a:pPr algn="ctr" fontAlgn="base"/>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「投稿数」や「公開期間」でフォーム受付を終了することはもちろん、</a:t>
            </a:r>
            <a:endPar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endParaRPr>
          </a:p>
          <a:p>
            <a:pPr algn="ctr" fontAlgn="base"/>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a:t>
            </a:r>
            <a:r>
              <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rPr>
              <a:t>IP</a:t>
            </a: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アドレス制限」や「</a:t>
            </a:r>
            <a:r>
              <a:rPr lang="en-US" altLang="ja-JP" sz="2400" b="0" i="0" dirty="0">
                <a:solidFill>
                  <a:srgbClr val="4D4D4D"/>
                </a:solidFill>
                <a:effectLst/>
                <a:latin typeface="Hiragino Kaku Gothic Pro W3" panose="020B0300000000000000" pitchFamily="34" charset="-128"/>
                <a:ea typeface="Hiragino Kaku Gothic Pro W3" panose="020B0300000000000000" pitchFamily="34" charset="-128"/>
              </a:rPr>
              <a:t>ID/</a:t>
            </a:r>
            <a:r>
              <a:rPr lang="ja-JP" altLang="en-US" sz="2400" b="0" i="0">
                <a:solidFill>
                  <a:srgbClr val="4D4D4D"/>
                </a:solidFill>
                <a:effectLst/>
                <a:latin typeface="Hiragino Kaku Gothic Pro W3" panose="020B0300000000000000" pitchFamily="34" charset="-128"/>
                <a:ea typeface="Hiragino Kaku Gothic Pro W3" panose="020B0300000000000000" pitchFamily="34" charset="-128"/>
              </a:rPr>
              <a:t>パスワード認証」「メールアドレス認証」も可能です。</a:t>
            </a:r>
          </a:p>
        </p:txBody>
      </p:sp>
    </p:spTree>
    <p:extLst>
      <p:ext uri="{BB962C8B-B14F-4D97-AF65-F5344CB8AC3E}">
        <p14:creationId xmlns:p14="http://schemas.microsoft.com/office/powerpoint/2010/main" val="15678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6F11451E-5D69-DF56-CBA1-37966FF4F10B}"/>
              </a:ext>
            </a:extLst>
          </p:cNvPr>
          <p:cNvSpPr txBox="1"/>
          <p:nvPr/>
        </p:nvSpPr>
        <p:spPr>
          <a:xfrm>
            <a:off x="1600200" y="1003761"/>
            <a:ext cx="16249962" cy="738664"/>
          </a:xfrm>
          <a:prstGeom prst="rect">
            <a:avLst/>
          </a:prstGeom>
          <a:ln>
            <a:noFill/>
          </a:ln>
        </p:spPr>
        <p:txBody>
          <a:bodyPr wrap="square" lIns="0" tIns="0" rIns="0" bIns="0" rtlCol="0" anchor="ctr">
            <a:spAutoFit/>
          </a:bodyPr>
          <a:lstStyle/>
          <a:p>
            <a:pPr algn="ctr" fontAlgn="base"/>
            <a:r>
              <a:rPr lang="ja-JP" altLang="en-US" sz="4800" b="1" i="0">
                <a:effectLst/>
                <a:latin typeface="Hiragino Kaku Gothic Pro W3" panose="020B0300000000000000" pitchFamily="34" charset="-128"/>
                <a:ea typeface="Hiragino Kaku Gothic Pro W3" panose="020B0300000000000000" pitchFamily="34" charset="-128"/>
              </a:rPr>
              <a:t>　　　　　　</a:t>
            </a:r>
            <a:r>
              <a:rPr lang="en-US" altLang="ja-JP" sz="4800" b="1" i="0" dirty="0">
                <a:effectLst/>
                <a:latin typeface="Hiragino Kaku Gothic Pro W3" panose="020B0300000000000000" pitchFamily="34" charset="-128"/>
                <a:ea typeface="Hiragino Kaku Gothic Pro W3" panose="020B0300000000000000" pitchFamily="34" charset="-128"/>
              </a:rPr>
              <a:t> </a:t>
            </a:r>
            <a:r>
              <a:rPr lang="ja-JP" altLang="en-US" sz="4800" b="1" i="0">
                <a:effectLst/>
                <a:latin typeface="Hiragino Kaku Gothic Pro W3" panose="020B0300000000000000" pitchFamily="34" charset="-128"/>
                <a:ea typeface="Hiragino Kaku Gothic Pro W3" panose="020B0300000000000000" pitchFamily="34" charset="-128"/>
              </a:rPr>
              <a:t>との連携で、もっと便利に</a:t>
            </a:r>
          </a:p>
        </p:txBody>
      </p:sp>
      <p:pic>
        <p:nvPicPr>
          <p:cNvPr id="4" name="図 3" descr="ダイアグラム&#10;&#10;自動的に生成された説明">
            <a:extLst>
              <a:ext uri="{FF2B5EF4-FFF2-40B4-BE49-F238E27FC236}">
                <a16:creationId xmlns:a16="http://schemas.microsoft.com/office/drawing/2014/main" id="{16753B68-C2BF-4D87-1378-E8E08AC94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239" y="2019300"/>
            <a:ext cx="13535521" cy="7613730"/>
          </a:xfrm>
          <a:prstGeom prst="rect">
            <a:avLst/>
          </a:prstGeom>
        </p:spPr>
      </p:pic>
      <p:pic>
        <p:nvPicPr>
          <p:cNvPr id="6" name="図 5" descr="文字が書かれている&#10;&#10;中程度の精度で自動的に生成された説明">
            <a:extLst>
              <a:ext uri="{FF2B5EF4-FFF2-40B4-BE49-F238E27FC236}">
                <a16:creationId xmlns:a16="http://schemas.microsoft.com/office/drawing/2014/main" id="{2237FF3E-A463-6B9A-4D07-AC9B3BED9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9550" y="795635"/>
            <a:ext cx="4849050" cy="995065"/>
          </a:xfrm>
          <a:prstGeom prst="rect">
            <a:avLst/>
          </a:prstGeom>
        </p:spPr>
      </p:pic>
    </p:spTree>
    <p:extLst>
      <p:ext uri="{BB962C8B-B14F-4D97-AF65-F5344CB8AC3E}">
        <p14:creationId xmlns:p14="http://schemas.microsoft.com/office/powerpoint/2010/main" val="2859272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6F11451E-5D69-DF56-CBA1-37966FF4F10B}"/>
              </a:ext>
            </a:extLst>
          </p:cNvPr>
          <p:cNvSpPr txBox="1"/>
          <p:nvPr/>
        </p:nvSpPr>
        <p:spPr>
          <a:xfrm>
            <a:off x="1019019" y="1028700"/>
            <a:ext cx="16249962" cy="741600"/>
          </a:xfrm>
          <a:prstGeom prst="rect">
            <a:avLst/>
          </a:prstGeom>
          <a:ln>
            <a:noFill/>
          </a:ln>
        </p:spPr>
        <p:txBody>
          <a:bodyPr wrap="square" lIns="0" tIns="0" rIns="0" bIns="0" rtlCol="0" anchor="ctr">
            <a:spAutoFit/>
          </a:bodyPr>
          <a:lstStyle/>
          <a:p>
            <a:pPr algn="ctr" fontAlgn="base"/>
            <a:r>
              <a:rPr lang="ja-JP" altLang="en-US" sz="4800" b="1" i="0">
                <a:effectLst/>
                <a:latin typeface="Hiragino Kaku Gothic Pro W3" panose="020B0300000000000000" pitchFamily="34" charset="-128"/>
                <a:ea typeface="Hiragino Kaku Gothic Pro W3" panose="020B0300000000000000" pitchFamily="34" charset="-128"/>
              </a:rPr>
              <a:t>利用料金</a:t>
            </a:r>
          </a:p>
        </p:txBody>
      </p:sp>
      <p:sp>
        <p:nvSpPr>
          <p:cNvPr id="11" name="TextBox 11"/>
          <p:cNvSpPr txBox="1"/>
          <p:nvPr/>
        </p:nvSpPr>
        <p:spPr>
          <a:xfrm>
            <a:off x="9144000" y="3623476"/>
            <a:ext cx="3086100" cy="315843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sp>
        <p:nvSpPr>
          <p:cNvPr id="14" name="TextBox 14"/>
          <p:cNvSpPr txBox="1"/>
          <p:nvPr/>
        </p:nvSpPr>
        <p:spPr>
          <a:xfrm>
            <a:off x="9144000" y="3623476"/>
            <a:ext cx="3086100" cy="315843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sp>
        <p:nvSpPr>
          <p:cNvPr id="7" name="正方形/長方形 6">
            <a:extLst>
              <a:ext uri="{FF2B5EF4-FFF2-40B4-BE49-F238E27FC236}">
                <a16:creationId xmlns:a16="http://schemas.microsoft.com/office/drawing/2014/main" id="{180E8474-880C-38B1-F54C-AB346A136306}"/>
              </a:ext>
            </a:extLst>
          </p:cNvPr>
          <p:cNvSpPr/>
          <p:nvPr/>
        </p:nvSpPr>
        <p:spPr>
          <a:xfrm>
            <a:off x="787940" y="2581072"/>
            <a:ext cx="3910520" cy="5839028"/>
          </a:xfrm>
          <a:prstGeom prst="rect">
            <a:avLst/>
          </a:prstGeom>
          <a:solidFill>
            <a:srgbClr val="F1FD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9" name="正方形/長方形 8">
            <a:extLst>
              <a:ext uri="{FF2B5EF4-FFF2-40B4-BE49-F238E27FC236}">
                <a16:creationId xmlns:a16="http://schemas.microsoft.com/office/drawing/2014/main" id="{57962CBF-A83A-DA80-80E9-92682218FDA8}"/>
              </a:ext>
            </a:extLst>
          </p:cNvPr>
          <p:cNvSpPr/>
          <p:nvPr/>
        </p:nvSpPr>
        <p:spPr>
          <a:xfrm>
            <a:off x="5055140" y="2581883"/>
            <a:ext cx="3910520" cy="5839028"/>
          </a:xfrm>
          <a:prstGeom prst="rect">
            <a:avLst/>
          </a:prstGeom>
          <a:solidFill>
            <a:srgbClr val="F1FD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latin typeface="Hiragino Kaku Gothic Pro W3" panose="020B0300000000000000" pitchFamily="34" charset="-128"/>
                <a:ea typeface="Hiragino Kaku Gothic Pro W3" panose="020B0300000000000000" pitchFamily="34" charset="-128"/>
              </a:rPr>
              <a:t>スマホ用レイアウト</a:t>
            </a:r>
          </a:p>
        </p:txBody>
      </p:sp>
      <p:sp>
        <p:nvSpPr>
          <p:cNvPr id="10" name="正方形/長方形 9">
            <a:extLst>
              <a:ext uri="{FF2B5EF4-FFF2-40B4-BE49-F238E27FC236}">
                <a16:creationId xmlns:a16="http://schemas.microsoft.com/office/drawing/2014/main" id="{ECE4B0F1-9B06-D54E-0D97-173B772E9CFE}"/>
              </a:ext>
            </a:extLst>
          </p:cNvPr>
          <p:cNvSpPr/>
          <p:nvPr/>
        </p:nvSpPr>
        <p:spPr>
          <a:xfrm>
            <a:off x="9322340" y="2581072"/>
            <a:ext cx="3910520" cy="5839028"/>
          </a:xfrm>
          <a:prstGeom prst="rect">
            <a:avLst/>
          </a:prstGeom>
          <a:solidFill>
            <a:srgbClr val="F1FD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12" name="正方形/長方形 11">
            <a:extLst>
              <a:ext uri="{FF2B5EF4-FFF2-40B4-BE49-F238E27FC236}">
                <a16:creationId xmlns:a16="http://schemas.microsoft.com/office/drawing/2014/main" id="{A88E75F6-0D97-D76F-BBDD-707319DDB38E}"/>
              </a:ext>
            </a:extLst>
          </p:cNvPr>
          <p:cNvSpPr/>
          <p:nvPr/>
        </p:nvSpPr>
        <p:spPr>
          <a:xfrm>
            <a:off x="13589540" y="2551889"/>
            <a:ext cx="3910520" cy="5839028"/>
          </a:xfrm>
          <a:prstGeom prst="rect">
            <a:avLst/>
          </a:prstGeom>
          <a:solidFill>
            <a:srgbClr val="F1FD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13" name="テキスト ボックス 12">
            <a:extLst>
              <a:ext uri="{FF2B5EF4-FFF2-40B4-BE49-F238E27FC236}">
                <a16:creationId xmlns:a16="http://schemas.microsoft.com/office/drawing/2014/main" id="{8A929901-66B8-91FA-2AB4-D075ED47C4C9}"/>
              </a:ext>
            </a:extLst>
          </p:cNvPr>
          <p:cNvSpPr txBox="1"/>
          <p:nvPr/>
        </p:nvSpPr>
        <p:spPr>
          <a:xfrm>
            <a:off x="787940" y="2885274"/>
            <a:ext cx="3910520" cy="523220"/>
          </a:xfrm>
          <a:prstGeom prst="rect">
            <a:avLst/>
          </a:prstGeom>
          <a:noFill/>
        </p:spPr>
        <p:txBody>
          <a:bodyPr wrap="square" rtlCol="0">
            <a:spAutoFit/>
          </a:bodyPr>
          <a:lstStyle/>
          <a:p>
            <a:pPr algn="ctr"/>
            <a:r>
              <a:rPr kumimoji="1" lang="ja-JP" altLang="en-US" sz="2800" b="1">
                <a:solidFill>
                  <a:schemeClr val="accent6"/>
                </a:solidFill>
                <a:latin typeface="Hiragino Kaku Gothic Pro W3" panose="020B0300000000000000" pitchFamily="34" charset="-128"/>
                <a:ea typeface="Hiragino Kaku Gothic Pro W3" panose="020B0300000000000000" pitchFamily="34" charset="-128"/>
              </a:rPr>
              <a:t>ライト</a:t>
            </a:r>
          </a:p>
        </p:txBody>
      </p:sp>
      <p:sp>
        <p:nvSpPr>
          <p:cNvPr id="15" name="テキスト ボックス 14">
            <a:extLst>
              <a:ext uri="{FF2B5EF4-FFF2-40B4-BE49-F238E27FC236}">
                <a16:creationId xmlns:a16="http://schemas.microsoft.com/office/drawing/2014/main" id="{B74D701B-B0BB-C872-85C0-52E57E1F62C0}"/>
              </a:ext>
            </a:extLst>
          </p:cNvPr>
          <p:cNvSpPr txBox="1"/>
          <p:nvPr/>
        </p:nvSpPr>
        <p:spPr>
          <a:xfrm>
            <a:off x="5055140" y="2885274"/>
            <a:ext cx="3910520" cy="523220"/>
          </a:xfrm>
          <a:prstGeom prst="rect">
            <a:avLst/>
          </a:prstGeom>
          <a:noFill/>
        </p:spPr>
        <p:txBody>
          <a:bodyPr wrap="square" rtlCol="0">
            <a:spAutoFit/>
          </a:bodyPr>
          <a:lstStyle/>
          <a:p>
            <a:pPr algn="ctr"/>
            <a:r>
              <a:rPr kumimoji="1" lang="ja-JP" altLang="en-US" sz="2800" b="1">
                <a:solidFill>
                  <a:schemeClr val="accent5"/>
                </a:solidFill>
                <a:latin typeface="Hiragino Kaku Gothic Pro W3" panose="020B0300000000000000" pitchFamily="34" charset="-128"/>
                <a:ea typeface="Hiragino Kaku Gothic Pro W3" panose="020B0300000000000000" pitchFamily="34" charset="-128"/>
              </a:rPr>
              <a:t>スタンダード</a:t>
            </a:r>
          </a:p>
        </p:txBody>
      </p:sp>
      <p:sp>
        <p:nvSpPr>
          <p:cNvPr id="16" name="テキスト ボックス 15">
            <a:extLst>
              <a:ext uri="{FF2B5EF4-FFF2-40B4-BE49-F238E27FC236}">
                <a16:creationId xmlns:a16="http://schemas.microsoft.com/office/drawing/2014/main" id="{4F212A90-6D3A-EA1C-B90F-26BD2BEE6F38}"/>
              </a:ext>
            </a:extLst>
          </p:cNvPr>
          <p:cNvSpPr txBox="1"/>
          <p:nvPr/>
        </p:nvSpPr>
        <p:spPr>
          <a:xfrm>
            <a:off x="9322340" y="2885274"/>
            <a:ext cx="3910519" cy="523220"/>
          </a:xfrm>
          <a:prstGeom prst="rect">
            <a:avLst/>
          </a:prstGeom>
          <a:noFill/>
        </p:spPr>
        <p:txBody>
          <a:bodyPr wrap="square" rtlCol="0">
            <a:spAutoFit/>
          </a:bodyPr>
          <a:lstStyle/>
          <a:p>
            <a:pPr algn="ctr"/>
            <a:r>
              <a:rPr kumimoji="1" lang="ja-JP" altLang="en-US" sz="2800" b="1">
                <a:solidFill>
                  <a:schemeClr val="accent4"/>
                </a:solidFill>
                <a:latin typeface="Hiragino Kaku Gothic Pro W3" panose="020B0300000000000000" pitchFamily="34" charset="-128"/>
                <a:ea typeface="Hiragino Kaku Gothic Pro W3" panose="020B0300000000000000" pitchFamily="34" charset="-128"/>
              </a:rPr>
              <a:t>プレミアム</a:t>
            </a:r>
          </a:p>
        </p:txBody>
      </p:sp>
      <p:sp>
        <p:nvSpPr>
          <p:cNvPr id="17" name="テキスト ボックス 16">
            <a:extLst>
              <a:ext uri="{FF2B5EF4-FFF2-40B4-BE49-F238E27FC236}">
                <a16:creationId xmlns:a16="http://schemas.microsoft.com/office/drawing/2014/main" id="{93FC5C63-7A67-FA95-09DB-EA8C7176E1CB}"/>
              </a:ext>
            </a:extLst>
          </p:cNvPr>
          <p:cNvSpPr txBox="1"/>
          <p:nvPr/>
        </p:nvSpPr>
        <p:spPr>
          <a:xfrm>
            <a:off x="13589539" y="2885274"/>
            <a:ext cx="3910520" cy="523220"/>
          </a:xfrm>
          <a:prstGeom prst="rect">
            <a:avLst/>
          </a:prstGeom>
          <a:noFill/>
        </p:spPr>
        <p:txBody>
          <a:bodyPr wrap="square" rtlCol="0">
            <a:spAutoFit/>
          </a:bodyPr>
          <a:lstStyle/>
          <a:p>
            <a:pPr algn="ctr"/>
            <a:r>
              <a:rPr kumimoji="1" lang="ja-JP" altLang="en-US" sz="2800" b="1">
                <a:solidFill>
                  <a:schemeClr val="bg2">
                    <a:lumMod val="50000"/>
                  </a:schemeClr>
                </a:solidFill>
                <a:latin typeface="Hiragino Kaku Gothic Pro W3" panose="020B0300000000000000" pitchFamily="34" charset="-128"/>
                <a:ea typeface="Hiragino Kaku Gothic Pro W3" panose="020B0300000000000000" pitchFamily="34" charset="-128"/>
              </a:rPr>
              <a:t>プロフェッショナル</a:t>
            </a:r>
          </a:p>
        </p:txBody>
      </p:sp>
      <p:sp>
        <p:nvSpPr>
          <p:cNvPr id="19" name="テキスト ボックス 18">
            <a:extLst>
              <a:ext uri="{FF2B5EF4-FFF2-40B4-BE49-F238E27FC236}">
                <a16:creationId xmlns:a16="http://schemas.microsoft.com/office/drawing/2014/main" id="{27488C53-9E72-881E-4E46-AD0E2D87EA6B}"/>
              </a:ext>
            </a:extLst>
          </p:cNvPr>
          <p:cNvSpPr txBox="1"/>
          <p:nvPr/>
        </p:nvSpPr>
        <p:spPr>
          <a:xfrm>
            <a:off x="787940" y="3572935"/>
            <a:ext cx="3910520" cy="954107"/>
          </a:xfrm>
          <a:prstGeom prst="rect">
            <a:avLst/>
          </a:prstGeom>
          <a:noFill/>
        </p:spPr>
        <p:txBody>
          <a:bodyPr wrap="square">
            <a:spAutoFit/>
          </a:bodyPr>
          <a:lstStyle/>
          <a:p>
            <a:pPr algn="ctr"/>
            <a:r>
              <a:rPr kumimoji="1" lang="ja-JP" altLang="en-US" sz="2800">
                <a:latin typeface="Hiragino Kaku Gothic Pro W3" panose="020B0300000000000000" pitchFamily="34" charset="-128"/>
                <a:ea typeface="Hiragino Kaku Gothic Pro W3" panose="020B0300000000000000" pitchFamily="34" charset="-128"/>
              </a:rPr>
              <a:t>月額</a:t>
            </a:r>
            <a:r>
              <a:rPr kumimoji="1" lang="en-US" altLang="ja-JP" sz="2800" dirty="0">
                <a:latin typeface="Hiragino Kaku Gothic Pro W3" panose="020B0300000000000000" pitchFamily="34" charset="-128"/>
                <a:ea typeface="Hiragino Kaku Gothic Pro W3" panose="020B0300000000000000" pitchFamily="34" charset="-128"/>
              </a:rPr>
              <a:t> 6,000</a:t>
            </a:r>
            <a:r>
              <a:rPr kumimoji="1" lang="ja-JP" altLang="en-US" sz="2800">
                <a:latin typeface="Hiragino Kaku Gothic Pro W3" panose="020B0300000000000000" pitchFamily="34" charset="-128"/>
                <a:ea typeface="Hiragino Kaku Gothic Pro W3" panose="020B0300000000000000" pitchFamily="34" charset="-128"/>
              </a:rPr>
              <a:t>円</a:t>
            </a:r>
            <a:endParaRPr kumimoji="1" lang="en-US" altLang="ja-JP" sz="2800" dirty="0">
              <a:latin typeface="Hiragino Kaku Gothic Pro W3" panose="020B0300000000000000" pitchFamily="34" charset="-128"/>
              <a:ea typeface="Hiragino Kaku Gothic Pro W3" panose="020B0300000000000000" pitchFamily="34" charset="-128"/>
            </a:endParaRPr>
          </a:p>
          <a:p>
            <a:pPr algn="ctr"/>
            <a:r>
              <a:rPr kumimoji="1" lang="ja-JP" altLang="en-US" sz="2800">
                <a:latin typeface="Hiragino Kaku Gothic Pro W3" panose="020B0300000000000000" pitchFamily="34" charset="-128"/>
                <a:ea typeface="Hiragino Kaku Gothic Pro W3" panose="020B0300000000000000" pitchFamily="34" charset="-128"/>
              </a:rPr>
              <a:t>年額</a:t>
            </a:r>
            <a:r>
              <a:rPr kumimoji="1" lang="en-US" altLang="ja-JP" sz="2800" dirty="0">
                <a:latin typeface="Hiragino Kaku Gothic Pro W3" panose="020B0300000000000000" pitchFamily="34" charset="-128"/>
                <a:ea typeface="Hiragino Kaku Gothic Pro W3" panose="020B0300000000000000" pitchFamily="34" charset="-128"/>
              </a:rPr>
              <a:t>68,400</a:t>
            </a:r>
            <a:r>
              <a:rPr kumimoji="1" lang="ja-JP" altLang="en-US" sz="2800">
                <a:latin typeface="Hiragino Kaku Gothic Pro W3" panose="020B0300000000000000" pitchFamily="34" charset="-128"/>
                <a:ea typeface="Hiragino Kaku Gothic Pro W3" panose="020B0300000000000000" pitchFamily="34" charset="-128"/>
              </a:rPr>
              <a:t>円</a:t>
            </a:r>
          </a:p>
        </p:txBody>
      </p:sp>
      <p:sp>
        <p:nvSpPr>
          <p:cNvPr id="20" name="テキスト ボックス 19">
            <a:extLst>
              <a:ext uri="{FF2B5EF4-FFF2-40B4-BE49-F238E27FC236}">
                <a16:creationId xmlns:a16="http://schemas.microsoft.com/office/drawing/2014/main" id="{BE705A2C-D00B-8D84-C425-60F1312C8960}"/>
              </a:ext>
            </a:extLst>
          </p:cNvPr>
          <p:cNvSpPr txBox="1"/>
          <p:nvPr/>
        </p:nvSpPr>
        <p:spPr>
          <a:xfrm>
            <a:off x="5055140" y="3572934"/>
            <a:ext cx="3910520" cy="954107"/>
          </a:xfrm>
          <a:prstGeom prst="rect">
            <a:avLst/>
          </a:prstGeom>
          <a:noFill/>
        </p:spPr>
        <p:txBody>
          <a:bodyPr wrap="square">
            <a:spAutoFit/>
          </a:bodyPr>
          <a:lstStyle/>
          <a:p>
            <a:pPr algn="ctr"/>
            <a:r>
              <a:rPr kumimoji="1" lang="ja-JP" altLang="en-US" sz="2800">
                <a:latin typeface="Hiragino Kaku Gothic Pro W3" panose="020B0300000000000000" pitchFamily="34" charset="-128"/>
                <a:ea typeface="Hiragino Kaku Gothic Pro W3" panose="020B0300000000000000" pitchFamily="34" charset="-128"/>
              </a:rPr>
              <a:t>月額</a:t>
            </a:r>
            <a:r>
              <a:rPr kumimoji="1" lang="en-US" altLang="ja-JP" sz="2800" dirty="0">
                <a:latin typeface="Hiragino Kaku Gothic Pro W3" panose="020B0300000000000000" pitchFamily="34" charset="-128"/>
                <a:ea typeface="Hiragino Kaku Gothic Pro W3" panose="020B0300000000000000" pitchFamily="34" charset="-128"/>
              </a:rPr>
              <a:t> 9,000</a:t>
            </a:r>
            <a:r>
              <a:rPr kumimoji="1" lang="ja-JP" altLang="en-US" sz="2800">
                <a:latin typeface="Hiragino Kaku Gothic Pro W3" panose="020B0300000000000000" pitchFamily="34" charset="-128"/>
                <a:ea typeface="Hiragino Kaku Gothic Pro W3" panose="020B0300000000000000" pitchFamily="34" charset="-128"/>
              </a:rPr>
              <a:t>円</a:t>
            </a:r>
            <a:endParaRPr kumimoji="1" lang="en-US" altLang="ja-JP" sz="2800" dirty="0">
              <a:latin typeface="Hiragino Kaku Gothic Pro W3" panose="020B0300000000000000" pitchFamily="34" charset="-128"/>
              <a:ea typeface="Hiragino Kaku Gothic Pro W3" panose="020B0300000000000000" pitchFamily="34" charset="-128"/>
            </a:endParaRPr>
          </a:p>
          <a:p>
            <a:pPr algn="ctr"/>
            <a:r>
              <a:rPr kumimoji="1" lang="ja-JP" altLang="en-US" sz="2800">
                <a:latin typeface="Hiragino Kaku Gothic Pro W3" panose="020B0300000000000000" pitchFamily="34" charset="-128"/>
                <a:ea typeface="Hiragino Kaku Gothic Pro W3" panose="020B0300000000000000" pitchFamily="34" charset="-128"/>
              </a:rPr>
              <a:t>年額</a:t>
            </a:r>
            <a:r>
              <a:rPr kumimoji="1" lang="en-US" altLang="ja-JP" sz="2800" dirty="0">
                <a:latin typeface="Hiragino Kaku Gothic Pro W3" panose="020B0300000000000000" pitchFamily="34" charset="-128"/>
                <a:ea typeface="Hiragino Kaku Gothic Pro W3" panose="020B0300000000000000" pitchFamily="34" charset="-128"/>
              </a:rPr>
              <a:t>102,600</a:t>
            </a:r>
            <a:r>
              <a:rPr kumimoji="1" lang="ja-JP" altLang="en-US" sz="2800">
                <a:latin typeface="Hiragino Kaku Gothic Pro W3" panose="020B0300000000000000" pitchFamily="34" charset="-128"/>
                <a:ea typeface="Hiragino Kaku Gothic Pro W3" panose="020B0300000000000000" pitchFamily="34" charset="-128"/>
              </a:rPr>
              <a:t>円</a:t>
            </a:r>
          </a:p>
        </p:txBody>
      </p:sp>
      <p:sp>
        <p:nvSpPr>
          <p:cNvPr id="21" name="テキスト ボックス 20">
            <a:extLst>
              <a:ext uri="{FF2B5EF4-FFF2-40B4-BE49-F238E27FC236}">
                <a16:creationId xmlns:a16="http://schemas.microsoft.com/office/drawing/2014/main" id="{D9FEC1A0-F4E7-3FDA-36E4-7C7DF96A249A}"/>
              </a:ext>
            </a:extLst>
          </p:cNvPr>
          <p:cNvSpPr txBox="1"/>
          <p:nvPr/>
        </p:nvSpPr>
        <p:spPr>
          <a:xfrm>
            <a:off x="9322340" y="3572933"/>
            <a:ext cx="3910520" cy="954107"/>
          </a:xfrm>
          <a:prstGeom prst="rect">
            <a:avLst/>
          </a:prstGeom>
          <a:noFill/>
        </p:spPr>
        <p:txBody>
          <a:bodyPr wrap="square">
            <a:spAutoFit/>
          </a:bodyPr>
          <a:lstStyle/>
          <a:p>
            <a:pPr algn="ctr"/>
            <a:r>
              <a:rPr kumimoji="1" lang="ja-JP" altLang="en-US" sz="2800">
                <a:latin typeface="Hiragino Kaku Gothic Pro W3" panose="020B0300000000000000" pitchFamily="34" charset="-128"/>
                <a:ea typeface="Hiragino Kaku Gothic Pro W3" panose="020B0300000000000000" pitchFamily="34" charset="-128"/>
              </a:rPr>
              <a:t>月額</a:t>
            </a:r>
            <a:r>
              <a:rPr kumimoji="1" lang="en-US" altLang="ja-JP" sz="2800" dirty="0">
                <a:latin typeface="Hiragino Kaku Gothic Pro W3" panose="020B0300000000000000" pitchFamily="34" charset="-128"/>
                <a:ea typeface="Hiragino Kaku Gothic Pro W3" panose="020B0300000000000000" pitchFamily="34" charset="-128"/>
              </a:rPr>
              <a:t> 14,000</a:t>
            </a:r>
            <a:r>
              <a:rPr kumimoji="1" lang="ja-JP" altLang="en-US" sz="2800">
                <a:latin typeface="Hiragino Kaku Gothic Pro W3" panose="020B0300000000000000" pitchFamily="34" charset="-128"/>
                <a:ea typeface="Hiragino Kaku Gothic Pro W3" panose="020B0300000000000000" pitchFamily="34" charset="-128"/>
              </a:rPr>
              <a:t>円</a:t>
            </a:r>
            <a:endParaRPr kumimoji="1" lang="en-US" altLang="ja-JP" sz="2800" dirty="0">
              <a:latin typeface="Hiragino Kaku Gothic Pro W3" panose="020B0300000000000000" pitchFamily="34" charset="-128"/>
              <a:ea typeface="Hiragino Kaku Gothic Pro W3" panose="020B0300000000000000" pitchFamily="34" charset="-128"/>
            </a:endParaRPr>
          </a:p>
          <a:p>
            <a:pPr algn="ctr"/>
            <a:r>
              <a:rPr kumimoji="1" lang="ja-JP" altLang="en-US" sz="2800">
                <a:latin typeface="Hiragino Kaku Gothic Pro W3" panose="020B0300000000000000" pitchFamily="34" charset="-128"/>
                <a:ea typeface="Hiragino Kaku Gothic Pro W3" panose="020B0300000000000000" pitchFamily="34" charset="-128"/>
              </a:rPr>
              <a:t>年額</a:t>
            </a:r>
            <a:r>
              <a:rPr kumimoji="1" lang="en-US" altLang="ja-JP" sz="2800" dirty="0">
                <a:latin typeface="Hiragino Kaku Gothic Pro W3" panose="020B0300000000000000" pitchFamily="34" charset="-128"/>
                <a:ea typeface="Hiragino Kaku Gothic Pro W3" panose="020B0300000000000000" pitchFamily="34" charset="-128"/>
              </a:rPr>
              <a:t>159,600</a:t>
            </a:r>
            <a:r>
              <a:rPr kumimoji="1" lang="ja-JP" altLang="en-US" sz="2800">
                <a:latin typeface="Hiragino Kaku Gothic Pro W3" panose="020B0300000000000000" pitchFamily="34" charset="-128"/>
                <a:ea typeface="Hiragino Kaku Gothic Pro W3" panose="020B0300000000000000" pitchFamily="34" charset="-128"/>
              </a:rPr>
              <a:t>円</a:t>
            </a:r>
          </a:p>
        </p:txBody>
      </p:sp>
      <p:sp>
        <p:nvSpPr>
          <p:cNvPr id="22" name="テキスト ボックス 21">
            <a:extLst>
              <a:ext uri="{FF2B5EF4-FFF2-40B4-BE49-F238E27FC236}">
                <a16:creationId xmlns:a16="http://schemas.microsoft.com/office/drawing/2014/main" id="{10995091-F50F-9EE0-65F8-F435A7DD6A2C}"/>
              </a:ext>
            </a:extLst>
          </p:cNvPr>
          <p:cNvSpPr txBox="1"/>
          <p:nvPr/>
        </p:nvSpPr>
        <p:spPr>
          <a:xfrm>
            <a:off x="13589540" y="3623476"/>
            <a:ext cx="3910520" cy="954107"/>
          </a:xfrm>
          <a:prstGeom prst="rect">
            <a:avLst/>
          </a:prstGeom>
          <a:noFill/>
        </p:spPr>
        <p:txBody>
          <a:bodyPr wrap="square">
            <a:spAutoFit/>
          </a:bodyPr>
          <a:lstStyle/>
          <a:p>
            <a:pPr algn="ctr"/>
            <a:r>
              <a:rPr kumimoji="1" lang="ja-JP" altLang="en-US" sz="2800">
                <a:latin typeface="Hiragino Kaku Gothic Pro W3" panose="020B0300000000000000" pitchFamily="34" charset="-128"/>
                <a:ea typeface="Hiragino Kaku Gothic Pro W3" panose="020B0300000000000000" pitchFamily="34" charset="-128"/>
              </a:rPr>
              <a:t>月額</a:t>
            </a:r>
            <a:r>
              <a:rPr kumimoji="1" lang="en-US" altLang="ja-JP" sz="2800" dirty="0">
                <a:latin typeface="Hiragino Kaku Gothic Pro W3" panose="020B0300000000000000" pitchFamily="34" charset="-128"/>
                <a:ea typeface="Hiragino Kaku Gothic Pro W3" panose="020B0300000000000000" pitchFamily="34" charset="-128"/>
              </a:rPr>
              <a:t> 24,000</a:t>
            </a:r>
            <a:r>
              <a:rPr kumimoji="1" lang="ja-JP" altLang="en-US" sz="2800">
                <a:latin typeface="Hiragino Kaku Gothic Pro W3" panose="020B0300000000000000" pitchFamily="34" charset="-128"/>
                <a:ea typeface="Hiragino Kaku Gothic Pro W3" panose="020B0300000000000000" pitchFamily="34" charset="-128"/>
              </a:rPr>
              <a:t>円</a:t>
            </a:r>
            <a:endParaRPr kumimoji="1" lang="en-US" altLang="ja-JP" sz="2800" dirty="0">
              <a:latin typeface="Hiragino Kaku Gothic Pro W3" panose="020B0300000000000000" pitchFamily="34" charset="-128"/>
              <a:ea typeface="Hiragino Kaku Gothic Pro W3" panose="020B0300000000000000" pitchFamily="34" charset="-128"/>
            </a:endParaRPr>
          </a:p>
          <a:p>
            <a:pPr algn="ctr"/>
            <a:r>
              <a:rPr kumimoji="1" lang="ja-JP" altLang="en-US" sz="2800">
                <a:latin typeface="Hiragino Kaku Gothic Pro W3" panose="020B0300000000000000" pitchFamily="34" charset="-128"/>
                <a:ea typeface="Hiragino Kaku Gothic Pro W3" panose="020B0300000000000000" pitchFamily="34" charset="-128"/>
              </a:rPr>
              <a:t>年額</a:t>
            </a:r>
            <a:r>
              <a:rPr kumimoji="1" lang="en-US" altLang="ja-JP" sz="2800" dirty="0">
                <a:latin typeface="Hiragino Kaku Gothic Pro W3" panose="020B0300000000000000" pitchFamily="34" charset="-128"/>
                <a:ea typeface="Hiragino Kaku Gothic Pro W3" panose="020B0300000000000000" pitchFamily="34" charset="-128"/>
              </a:rPr>
              <a:t>273,600</a:t>
            </a:r>
            <a:r>
              <a:rPr kumimoji="1" lang="ja-JP" altLang="en-US" sz="2800">
                <a:latin typeface="Hiragino Kaku Gothic Pro W3" panose="020B0300000000000000" pitchFamily="34" charset="-128"/>
                <a:ea typeface="Hiragino Kaku Gothic Pro W3" panose="020B0300000000000000" pitchFamily="34" charset="-128"/>
              </a:rPr>
              <a:t>円</a:t>
            </a:r>
          </a:p>
        </p:txBody>
      </p:sp>
      <p:sp>
        <p:nvSpPr>
          <p:cNvPr id="23" name="角丸四角形 22">
            <a:extLst>
              <a:ext uri="{FF2B5EF4-FFF2-40B4-BE49-F238E27FC236}">
                <a16:creationId xmlns:a16="http://schemas.microsoft.com/office/drawing/2014/main" id="{B4BA4AFF-9D25-753F-53CF-98ED58E7E5FE}"/>
              </a:ext>
            </a:extLst>
          </p:cNvPr>
          <p:cNvSpPr/>
          <p:nvPr/>
        </p:nvSpPr>
        <p:spPr>
          <a:xfrm>
            <a:off x="1143306" y="4967859"/>
            <a:ext cx="1295400" cy="360000"/>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フォーム作成</a:t>
            </a:r>
          </a:p>
        </p:txBody>
      </p:sp>
      <p:sp>
        <p:nvSpPr>
          <p:cNvPr id="24" name="角丸四角形 23">
            <a:extLst>
              <a:ext uri="{FF2B5EF4-FFF2-40B4-BE49-F238E27FC236}">
                <a16:creationId xmlns:a16="http://schemas.microsoft.com/office/drawing/2014/main" id="{82F64796-50B7-9EF9-E2E1-7C32255EBFDB}"/>
              </a:ext>
            </a:extLst>
          </p:cNvPr>
          <p:cNvSpPr/>
          <p:nvPr/>
        </p:nvSpPr>
        <p:spPr>
          <a:xfrm>
            <a:off x="2550978" y="4967859"/>
            <a:ext cx="1705277" cy="360000"/>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フォーム</a:t>
            </a:r>
            <a:r>
              <a:rPr kumimoji="1" lang="en-US" altLang="ja-JP" sz="1400" dirty="0">
                <a:solidFill>
                  <a:schemeClr val="tx1"/>
                </a:solidFill>
                <a:latin typeface="Hiragino Kaku Gothic Pro W3" panose="020B0300000000000000" pitchFamily="34" charset="-128"/>
                <a:ea typeface="Hiragino Kaku Gothic Pro W3" panose="020B0300000000000000" pitchFamily="34" charset="-128"/>
              </a:rPr>
              <a:t>URL</a:t>
            </a: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作成</a:t>
            </a:r>
          </a:p>
        </p:txBody>
      </p:sp>
      <p:sp>
        <p:nvSpPr>
          <p:cNvPr id="25" name="角丸四角形 24">
            <a:extLst>
              <a:ext uri="{FF2B5EF4-FFF2-40B4-BE49-F238E27FC236}">
                <a16:creationId xmlns:a16="http://schemas.microsoft.com/office/drawing/2014/main" id="{B92E50A4-8963-16E0-6F3A-74197EE9936F}"/>
              </a:ext>
            </a:extLst>
          </p:cNvPr>
          <p:cNvSpPr/>
          <p:nvPr/>
        </p:nvSpPr>
        <p:spPr>
          <a:xfrm>
            <a:off x="2639032" y="6030078"/>
            <a:ext cx="1597768" cy="360000"/>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err="1">
                <a:solidFill>
                  <a:schemeClr val="tx1"/>
                </a:solidFill>
                <a:latin typeface="Hiragino Kaku Gothic Pro W3" panose="020B0300000000000000" pitchFamily="34" charset="-128"/>
                <a:ea typeface="Hiragino Kaku Gothic Pro W3" panose="020B0300000000000000" pitchFamily="34" charset="-128"/>
              </a:rPr>
              <a:t>iframe</a:t>
            </a: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埋め込み</a:t>
            </a:r>
          </a:p>
        </p:txBody>
      </p:sp>
      <p:sp>
        <p:nvSpPr>
          <p:cNvPr id="26" name="角丸四角形 25">
            <a:extLst>
              <a:ext uri="{FF2B5EF4-FFF2-40B4-BE49-F238E27FC236}">
                <a16:creationId xmlns:a16="http://schemas.microsoft.com/office/drawing/2014/main" id="{090CC68D-5DD1-7DCE-E928-F085D3FC67D3}"/>
              </a:ext>
            </a:extLst>
          </p:cNvPr>
          <p:cNvSpPr/>
          <p:nvPr/>
        </p:nvSpPr>
        <p:spPr>
          <a:xfrm>
            <a:off x="1143306" y="5481837"/>
            <a:ext cx="3112949" cy="349566"/>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フォームデザイン</a:t>
            </a:r>
            <a:r>
              <a:rPr kumimoji="1" lang="en-US" altLang="ja-JP" sz="1400" dirty="0">
                <a:solidFill>
                  <a:schemeClr val="tx1"/>
                </a:solidFill>
                <a:latin typeface="Hiragino Kaku Gothic Pro W3" panose="020B0300000000000000" pitchFamily="34" charset="-128"/>
                <a:ea typeface="Hiragino Kaku Gothic Pro W3" panose="020B0300000000000000" pitchFamily="34" charset="-128"/>
              </a:rPr>
              <a:t>,</a:t>
            </a: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レイアウト</a:t>
            </a:r>
          </a:p>
        </p:txBody>
      </p:sp>
      <p:sp>
        <p:nvSpPr>
          <p:cNvPr id="27" name="角丸四角形 26">
            <a:extLst>
              <a:ext uri="{FF2B5EF4-FFF2-40B4-BE49-F238E27FC236}">
                <a16:creationId xmlns:a16="http://schemas.microsoft.com/office/drawing/2014/main" id="{369D544C-B61F-2305-BAB0-B92187199486}"/>
              </a:ext>
            </a:extLst>
          </p:cNvPr>
          <p:cNvSpPr/>
          <p:nvPr/>
        </p:nvSpPr>
        <p:spPr>
          <a:xfrm>
            <a:off x="1143307" y="6030077"/>
            <a:ext cx="1402908" cy="344928"/>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数値計算</a:t>
            </a:r>
          </a:p>
        </p:txBody>
      </p:sp>
      <p:sp>
        <p:nvSpPr>
          <p:cNvPr id="28" name="角丸四角形 27">
            <a:extLst>
              <a:ext uri="{FF2B5EF4-FFF2-40B4-BE49-F238E27FC236}">
                <a16:creationId xmlns:a16="http://schemas.microsoft.com/office/drawing/2014/main" id="{4CE2622A-81A1-A071-6B2B-4757B4893E73}"/>
              </a:ext>
            </a:extLst>
          </p:cNvPr>
          <p:cNvSpPr/>
          <p:nvPr/>
        </p:nvSpPr>
        <p:spPr>
          <a:xfrm>
            <a:off x="1143306" y="6556810"/>
            <a:ext cx="3093493" cy="379432"/>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エラー通知</a:t>
            </a:r>
            <a:r>
              <a:rPr kumimoji="1" lang="en-US" altLang="ja-JP" sz="1400" dirty="0">
                <a:solidFill>
                  <a:schemeClr val="tx1"/>
                </a:solidFill>
                <a:latin typeface="Hiragino Kaku Gothic Pro W3" panose="020B0300000000000000" pitchFamily="34" charset="-128"/>
                <a:ea typeface="Hiragino Kaku Gothic Pro W3" panose="020B0300000000000000" pitchFamily="34" charset="-128"/>
              </a:rPr>
              <a:t>,</a:t>
            </a: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エラーログ保存</a:t>
            </a:r>
          </a:p>
        </p:txBody>
      </p:sp>
      <p:sp>
        <p:nvSpPr>
          <p:cNvPr id="29" name="角丸四角形 28">
            <a:extLst>
              <a:ext uri="{FF2B5EF4-FFF2-40B4-BE49-F238E27FC236}">
                <a16:creationId xmlns:a16="http://schemas.microsoft.com/office/drawing/2014/main" id="{A31A17E7-1E0F-E6BC-3E2C-149A0D3DBE73}"/>
              </a:ext>
            </a:extLst>
          </p:cNvPr>
          <p:cNvSpPr/>
          <p:nvPr/>
        </p:nvSpPr>
        <p:spPr>
          <a:xfrm>
            <a:off x="1143305" y="7090220"/>
            <a:ext cx="3093493" cy="339280"/>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ボット</a:t>
            </a:r>
            <a:r>
              <a:rPr kumimoji="1" lang="en-US" altLang="ja-JP" sz="1400" dirty="0">
                <a:solidFill>
                  <a:schemeClr val="tx1"/>
                </a:solidFill>
                <a:latin typeface="Hiragino Kaku Gothic Pro W3" panose="020B0300000000000000" pitchFamily="34" charset="-128"/>
                <a:ea typeface="Hiragino Kaku Gothic Pro W3" panose="020B0300000000000000" pitchFamily="34" charset="-128"/>
              </a:rPr>
              <a:t>,</a:t>
            </a: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スパム対策</a:t>
            </a:r>
          </a:p>
        </p:txBody>
      </p:sp>
      <p:sp>
        <p:nvSpPr>
          <p:cNvPr id="30" name="角丸四角形 29">
            <a:extLst>
              <a:ext uri="{FF2B5EF4-FFF2-40B4-BE49-F238E27FC236}">
                <a16:creationId xmlns:a16="http://schemas.microsoft.com/office/drawing/2014/main" id="{89792929-9549-0000-1302-8C0404C33860}"/>
              </a:ext>
            </a:extLst>
          </p:cNvPr>
          <p:cNvSpPr/>
          <p:nvPr/>
        </p:nvSpPr>
        <p:spPr>
          <a:xfrm>
            <a:off x="1156277" y="7604198"/>
            <a:ext cx="3093493" cy="349566"/>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フォームテンプレートのインポート</a:t>
            </a:r>
          </a:p>
        </p:txBody>
      </p:sp>
      <p:sp>
        <p:nvSpPr>
          <p:cNvPr id="31" name="角丸四角形 30">
            <a:extLst>
              <a:ext uri="{FF2B5EF4-FFF2-40B4-BE49-F238E27FC236}">
                <a16:creationId xmlns:a16="http://schemas.microsoft.com/office/drawing/2014/main" id="{C774040F-EFFE-CD94-990F-46F1035D3D31}"/>
              </a:ext>
            </a:extLst>
          </p:cNvPr>
          <p:cNvSpPr/>
          <p:nvPr/>
        </p:nvSpPr>
        <p:spPr>
          <a:xfrm>
            <a:off x="5517407" y="4951612"/>
            <a:ext cx="2985986" cy="381600"/>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ライトコースの機能</a:t>
            </a:r>
          </a:p>
        </p:txBody>
      </p:sp>
      <p:sp>
        <p:nvSpPr>
          <p:cNvPr id="32" name="角丸四角形 31">
            <a:extLst>
              <a:ext uri="{FF2B5EF4-FFF2-40B4-BE49-F238E27FC236}">
                <a16:creationId xmlns:a16="http://schemas.microsoft.com/office/drawing/2014/main" id="{B324A10C-0D68-0499-A8F6-A1597780FEC7}"/>
              </a:ext>
            </a:extLst>
          </p:cNvPr>
          <p:cNvSpPr/>
          <p:nvPr/>
        </p:nvSpPr>
        <p:spPr>
          <a:xfrm>
            <a:off x="5423475" y="6030076"/>
            <a:ext cx="1594203" cy="381307"/>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accent5"/>
                </a:solidFill>
                <a:latin typeface="Hiragino Kaku Gothic Pro W3" panose="020B0300000000000000" pitchFamily="34" charset="-128"/>
                <a:ea typeface="Hiragino Kaku Gothic Pro W3" panose="020B0300000000000000" pitchFamily="34" charset="-128"/>
              </a:rPr>
              <a:t>自動返信メール</a:t>
            </a:r>
          </a:p>
        </p:txBody>
      </p:sp>
      <p:sp>
        <p:nvSpPr>
          <p:cNvPr id="33" name="十字形 32">
            <a:extLst>
              <a:ext uri="{FF2B5EF4-FFF2-40B4-BE49-F238E27FC236}">
                <a16:creationId xmlns:a16="http://schemas.microsoft.com/office/drawing/2014/main" id="{719B3A10-E306-C511-C741-A5119DE284AB}"/>
              </a:ext>
            </a:extLst>
          </p:cNvPr>
          <p:cNvSpPr/>
          <p:nvPr/>
        </p:nvSpPr>
        <p:spPr>
          <a:xfrm>
            <a:off x="6799200" y="5471403"/>
            <a:ext cx="360000" cy="360000"/>
          </a:xfrm>
          <a:prstGeom prst="plus">
            <a:avLst>
              <a:gd name="adj" fmla="val 40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34" name="角丸四角形 33">
            <a:extLst>
              <a:ext uri="{FF2B5EF4-FFF2-40B4-BE49-F238E27FC236}">
                <a16:creationId xmlns:a16="http://schemas.microsoft.com/office/drawing/2014/main" id="{ACB0606A-2C16-23DF-8C5D-8C4AB9E38AA4}"/>
              </a:ext>
            </a:extLst>
          </p:cNvPr>
          <p:cNvSpPr/>
          <p:nvPr/>
        </p:nvSpPr>
        <p:spPr>
          <a:xfrm>
            <a:off x="5423475" y="7046662"/>
            <a:ext cx="3180365" cy="342321"/>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スマホ用レイアウト</a:t>
            </a:r>
          </a:p>
        </p:txBody>
      </p:sp>
      <p:sp>
        <p:nvSpPr>
          <p:cNvPr id="35" name="角丸四角形 34">
            <a:extLst>
              <a:ext uri="{FF2B5EF4-FFF2-40B4-BE49-F238E27FC236}">
                <a16:creationId xmlns:a16="http://schemas.microsoft.com/office/drawing/2014/main" id="{B981DBF4-2585-0E74-4FA8-E099C3AB0F84}"/>
              </a:ext>
            </a:extLst>
          </p:cNvPr>
          <p:cNvSpPr/>
          <p:nvPr/>
        </p:nvSpPr>
        <p:spPr>
          <a:xfrm>
            <a:off x="5423475" y="6540949"/>
            <a:ext cx="1416793" cy="360000"/>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accent5"/>
                </a:solidFill>
                <a:latin typeface="Hiragino Kaku Gothic Pro W3" panose="020B0300000000000000" pitchFamily="34" charset="-128"/>
                <a:ea typeface="Hiragino Kaku Gothic Pro W3" panose="020B0300000000000000" pitchFamily="34" charset="-128"/>
              </a:rPr>
              <a:t>条件分岐</a:t>
            </a:r>
          </a:p>
        </p:txBody>
      </p:sp>
      <p:sp>
        <p:nvSpPr>
          <p:cNvPr id="36" name="角丸四角形 35">
            <a:extLst>
              <a:ext uri="{FF2B5EF4-FFF2-40B4-BE49-F238E27FC236}">
                <a16:creationId xmlns:a16="http://schemas.microsoft.com/office/drawing/2014/main" id="{179EE123-0D97-ED80-794C-58306C12B1C7}"/>
              </a:ext>
            </a:extLst>
          </p:cNvPr>
          <p:cNvSpPr/>
          <p:nvPr/>
        </p:nvSpPr>
        <p:spPr>
          <a:xfrm>
            <a:off x="6928674" y="6558628"/>
            <a:ext cx="1680638" cy="342321"/>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ステップフォーム</a:t>
            </a:r>
          </a:p>
        </p:txBody>
      </p:sp>
      <p:sp>
        <p:nvSpPr>
          <p:cNvPr id="37" name="角丸四角形 36">
            <a:extLst>
              <a:ext uri="{FF2B5EF4-FFF2-40B4-BE49-F238E27FC236}">
                <a16:creationId xmlns:a16="http://schemas.microsoft.com/office/drawing/2014/main" id="{7163B4E5-A6F9-16F5-BAAC-C9E7624EE702}"/>
              </a:ext>
            </a:extLst>
          </p:cNvPr>
          <p:cNvSpPr/>
          <p:nvPr/>
        </p:nvSpPr>
        <p:spPr>
          <a:xfrm>
            <a:off x="7106084" y="6034600"/>
            <a:ext cx="1497756" cy="360000"/>
          </a:xfrm>
          <a:prstGeom prst="round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多言語機能</a:t>
            </a:r>
          </a:p>
        </p:txBody>
      </p:sp>
      <p:sp>
        <p:nvSpPr>
          <p:cNvPr id="38" name="角丸四角形 37">
            <a:extLst>
              <a:ext uri="{FF2B5EF4-FFF2-40B4-BE49-F238E27FC236}">
                <a16:creationId xmlns:a16="http://schemas.microsoft.com/office/drawing/2014/main" id="{5AE4CC1B-2239-AB73-072D-BA195D521552}"/>
              </a:ext>
            </a:extLst>
          </p:cNvPr>
          <p:cNvSpPr/>
          <p:nvPr/>
        </p:nvSpPr>
        <p:spPr>
          <a:xfrm>
            <a:off x="9778802" y="4951612"/>
            <a:ext cx="2985986" cy="381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スタンダードコースの機能</a:t>
            </a:r>
          </a:p>
        </p:txBody>
      </p:sp>
      <p:sp>
        <p:nvSpPr>
          <p:cNvPr id="39" name="角丸四角形 38">
            <a:extLst>
              <a:ext uri="{FF2B5EF4-FFF2-40B4-BE49-F238E27FC236}">
                <a16:creationId xmlns:a16="http://schemas.microsoft.com/office/drawing/2014/main" id="{C2CC2DCB-CFC9-ADB1-C837-2EB327A4D2BA}"/>
              </a:ext>
            </a:extLst>
          </p:cNvPr>
          <p:cNvSpPr/>
          <p:nvPr/>
        </p:nvSpPr>
        <p:spPr>
          <a:xfrm>
            <a:off x="9500433" y="6045489"/>
            <a:ext cx="1226221" cy="216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管理者通知</a:t>
            </a:r>
          </a:p>
        </p:txBody>
      </p:sp>
      <p:sp>
        <p:nvSpPr>
          <p:cNvPr id="40" name="十字形 39">
            <a:extLst>
              <a:ext uri="{FF2B5EF4-FFF2-40B4-BE49-F238E27FC236}">
                <a16:creationId xmlns:a16="http://schemas.microsoft.com/office/drawing/2014/main" id="{79848E1F-4539-28A7-94E1-FDADA73B1DCF}"/>
              </a:ext>
            </a:extLst>
          </p:cNvPr>
          <p:cNvSpPr/>
          <p:nvPr/>
        </p:nvSpPr>
        <p:spPr>
          <a:xfrm>
            <a:off x="11060595" y="5471403"/>
            <a:ext cx="360000" cy="360000"/>
          </a:xfrm>
          <a:prstGeom prst="plus">
            <a:avLst>
              <a:gd name="adj" fmla="val 40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41" name="角丸四角形 40">
            <a:extLst>
              <a:ext uri="{FF2B5EF4-FFF2-40B4-BE49-F238E27FC236}">
                <a16:creationId xmlns:a16="http://schemas.microsoft.com/office/drawing/2014/main" id="{646F0631-7C3F-055F-D924-71BDE46C3791}"/>
              </a:ext>
            </a:extLst>
          </p:cNvPr>
          <p:cNvSpPr/>
          <p:nvPr/>
        </p:nvSpPr>
        <p:spPr>
          <a:xfrm>
            <a:off x="9485684" y="6703551"/>
            <a:ext cx="2556047" cy="221527"/>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err="1">
                <a:solidFill>
                  <a:schemeClr val="accent4"/>
                </a:solidFill>
                <a:latin typeface="Hiragino Kaku Gothic Pro W3" panose="020B0300000000000000" pitchFamily="34" charset="-128"/>
                <a:ea typeface="Hiragino Kaku Gothic Pro W3" panose="020B0300000000000000" pitchFamily="34" charset="-128"/>
              </a:rPr>
              <a:t>Toyokumo</a:t>
            </a:r>
            <a:r>
              <a:rPr kumimoji="1" lang="en-US" altLang="ja-JP" sz="1200" b="1" dirty="0">
                <a:solidFill>
                  <a:schemeClr val="accent4"/>
                </a:solidFill>
                <a:latin typeface="Hiragino Kaku Gothic Pro W3" panose="020B0300000000000000" pitchFamily="34" charset="-128"/>
                <a:ea typeface="Hiragino Kaku Gothic Pro W3" panose="020B0300000000000000" pitchFamily="34" charset="-128"/>
              </a:rPr>
              <a:t> </a:t>
            </a:r>
            <a:r>
              <a:rPr kumimoji="1" lang="en-US" altLang="ja-JP" sz="1200" b="1" dirty="0" err="1">
                <a:solidFill>
                  <a:schemeClr val="accent4"/>
                </a:solidFill>
                <a:latin typeface="Hiragino Kaku Gothic Pro W3" panose="020B0300000000000000" pitchFamily="34" charset="-128"/>
                <a:ea typeface="Hiragino Kaku Gothic Pro W3" panose="020B0300000000000000" pitchFamily="34" charset="-128"/>
              </a:rPr>
              <a:t>kintoneApp</a:t>
            </a:r>
            <a:r>
              <a:rPr kumimoji="1" lang="ja-JP" altLang="en-US" sz="1200" b="1">
                <a:solidFill>
                  <a:schemeClr val="accent4"/>
                </a:solidFill>
                <a:latin typeface="Hiragino Kaku Gothic Pro W3" panose="020B0300000000000000" pitchFamily="34" charset="-128"/>
                <a:ea typeface="Hiragino Kaku Gothic Pro W3" panose="020B0300000000000000" pitchFamily="34" charset="-128"/>
              </a:rPr>
              <a:t>認証</a:t>
            </a:r>
          </a:p>
        </p:txBody>
      </p:sp>
      <p:sp>
        <p:nvSpPr>
          <p:cNvPr id="42" name="角丸四角形 41">
            <a:extLst>
              <a:ext uri="{FF2B5EF4-FFF2-40B4-BE49-F238E27FC236}">
                <a16:creationId xmlns:a16="http://schemas.microsoft.com/office/drawing/2014/main" id="{BCA50AD4-CF53-D3AA-7B0D-747FF55FBD93}"/>
              </a:ext>
            </a:extLst>
          </p:cNvPr>
          <p:cNvSpPr/>
          <p:nvPr/>
        </p:nvSpPr>
        <p:spPr>
          <a:xfrm>
            <a:off x="11900416" y="6034600"/>
            <a:ext cx="1154352" cy="216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投稿数制限</a:t>
            </a:r>
          </a:p>
        </p:txBody>
      </p:sp>
      <p:sp>
        <p:nvSpPr>
          <p:cNvPr id="43" name="角丸四角形 42">
            <a:extLst>
              <a:ext uri="{FF2B5EF4-FFF2-40B4-BE49-F238E27FC236}">
                <a16:creationId xmlns:a16="http://schemas.microsoft.com/office/drawing/2014/main" id="{71B0D107-99C4-D6AC-A98C-36A28AF20648}"/>
              </a:ext>
            </a:extLst>
          </p:cNvPr>
          <p:cNvSpPr/>
          <p:nvPr/>
        </p:nvSpPr>
        <p:spPr>
          <a:xfrm>
            <a:off x="9500434" y="6375300"/>
            <a:ext cx="1425554" cy="216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公開期間設定</a:t>
            </a:r>
          </a:p>
        </p:txBody>
      </p:sp>
      <p:sp>
        <p:nvSpPr>
          <p:cNvPr id="44" name="角丸四角形 43">
            <a:extLst>
              <a:ext uri="{FF2B5EF4-FFF2-40B4-BE49-F238E27FC236}">
                <a16:creationId xmlns:a16="http://schemas.microsoft.com/office/drawing/2014/main" id="{212D18AC-EC5C-71A7-8301-3F0E0B268E93}"/>
              </a:ext>
            </a:extLst>
          </p:cNvPr>
          <p:cNvSpPr/>
          <p:nvPr/>
        </p:nvSpPr>
        <p:spPr>
          <a:xfrm>
            <a:off x="10836299" y="6036620"/>
            <a:ext cx="953789" cy="216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一時保存</a:t>
            </a:r>
          </a:p>
        </p:txBody>
      </p:sp>
      <p:sp>
        <p:nvSpPr>
          <p:cNvPr id="45" name="角丸四角形 44">
            <a:extLst>
              <a:ext uri="{FF2B5EF4-FFF2-40B4-BE49-F238E27FC236}">
                <a16:creationId xmlns:a16="http://schemas.microsoft.com/office/drawing/2014/main" id="{DD271FF4-B768-2E9A-52D0-47B04A44CE68}"/>
              </a:ext>
            </a:extLst>
          </p:cNvPr>
          <p:cNvSpPr/>
          <p:nvPr/>
        </p:nvSpPr>
        <p:spPr>
          <a:xfrm>
            <a:off x="9500432" y="7043703"/>
            <a:ext cx="3554335" cy="216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accent4"/>
                </a:solidFill>
                <a:latin typeface="Hiragino Kaku Gothic Pro W3" panose="020B0300000000000000" pitchFamily="34" charset="-128"/>
                <a:ea typeface="Hiragino Kaku Gothic Pro W3" panose="020B0300000000000000" pitchFamily="34" charset="-128"/>
              </a:rPr>
              <a:t>フォームのパスワード保護</a:t>
            </a:r>
            <a:r>
              <a:rPr kumimoji="1" lang="en-US" altLang="ja-JP" sz="1200" b="1" dirty="0">
                <a:solidFill>
                  <a:schemeClr val="accent4"/>
                </a:solidFill>
                <a:latin typeface="Hiragino Kaku Gothic Pro W3" panose="020B0300000000000000" pitchFamily="34" charset="-128"/>
                <a:ea typeface="Hiragino Kaku Gothic Pro W3" panose="020B0300000000000000" pitchFamily="34" charset="-128"/>
              </a:rPr>
              <a:t>,IP</a:t>
            </a:r>
            <a:r>
              <a:rPr kumimoji="1" lang="ja-JP" altLang="en-US" sz="1200" b="1">
                <a:solidFill>
                  <a:schemeClr val="accent4"/>
                </a:solidFill>
                <a:latin typeface="Hiragino Kaku Gothic Pro W3" panose="020B0300000000000000" pitchFamily="34" charset="-128"/>
                <a:ea typeface="Hiragino Kaku Gothic Pro W3" panose="020B0300000000000000" pitchFamily="34" charset="-128"/>
              </a:rPr>
              <a:t>アドレス制限</a:t>
            </a:r>
          </a:p>
        </p:txBody>
      </p:sp>
      <p:sp>
        <p:nvSpPr>
          <p:cNvPr id="47" name="角丸四角形 46">
            <a:extLst>
              <a:ext uri="{FF2B5EF4-FFF2-40B4-BE49-F238E27FC236}">
                <a16:creationId xmlns:a16="http://schemas.microsoft.com/office/drawing/2014/main" id="{595708DD-CBBC-6D45-938A-F5F68D91FC39}"/>
              </a:ext>
            </a:extLst>
          </p:cNvPr>
          <p:cNvSpPr/>
          <p:nvPr/>
        </p:nvSpPr>
        <p:spPr>
          <a:xfrm>
            <a:off x="11014394" y="6375005"/>
            <a:ext cx="2040374" cy="216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文字列置き換え</a:t>
            </a:r>
            <a:r>
              <a:rPr kumimoji="1" lang="en-US" altLang="ja-JP" sz="1400" dirty="0">
                <a:solidFill>
                  <a:schemeClr val="tx1"/>
                </a:solidFill>
                <a:latin typeface="Hiragino Kaku Gothic Pro W3" panose="020B0300000000000000" pitchFamily="34" charset="-128"/>
                <a:ea typeface="Hiragino Kaku Gothic Pro W3" panose="020B0300000000000000" pitchFamily="34" charset="-128"/>
              </a:rPr>
              <a:t>,</a:t>
            </a: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連結</a:t>
            </a:r>
          </a:p>
        </p:txBody>
      </p:sp>
      <p:sp>
        <p:nvSpPr>
          <p:cNvPr id="48" name="角丸四角形 47">
            <a:extLst>
              <a:ext uri="{FF2B5EF4-FFF2-40B4-BE49-F238E27FC236}">
                <a16:creationId xmlns:a16="http://schemas.microsoft.com/office/drawing/2014/main" id="{CB5EAA98-F8D6-311F-C856-44A09A6E5D45}"/>
              </a:ext>
            </a:extLst>
          </p:cNvPr>
          <p:cNvSpPr/>
          <p:nvPr/>
        </p:nvSpPr>
        <p:spPr>
          <a:xfrm>
            <a:off x="12115800" y="6703552"/>
            <a:ext cx="938968" cy="219075"/>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自動採番</a:t>
            </a:r>
          </a:p>
        </p:txBody>
      </p:sp>
      <p:sp>
        <p:nvSpPr>
          <p:cNvPr id="49" name="角丸四角形 48">
            <a:extLst>
              <a:ext uri="{FF2B5EF4-FFF2-40B4-BE49-F238E27FC236}">
                <a16:creationId xmlns:a16="http://schemas.microsoft.com/office/drawing/2014/main" id="{E190E8C7-CD37-6FFD-7FE7-42FE5AB108CE}"/>
              </a:ext>
            </a:extLst>
          </p:cNvPr>
          <p:cNvSpPr/>
          <p:nvPr/>
        </p:nvSpPr>
        <p:spPr>
          <a:xfrm>
            <a:off x="9503838" y="7377914"/>
            <a:ext cx="1755605" cy="214764"/>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accent4"/>
                </a:solidFill>
                <a:latin typeface="Hiragino Kaku Gothic Pro W3" panose="020B0300000000000000" pitchFamily="34" charset="-128"/>
                <a:ea typeface="Hiragino Kaku Gothic Pro W3" panose="020B0300000000000000" pitchFamily="34" charset="-128"/>
              </a:rPr>
              <a:t>複数アプリへの登録</a:t>
            </a:r>
          </a:p>
        </p:txBody>
      </p:sp>
      <p:sp>
        <p:nvSpPr>
          <p:cNvPr id="50" name="角丸四角形 49">
            <a:extLst>
              <a:ext uri="{FF2B5EF4-FFF2-40B4-BE49-F238E27FC236}">
                <a16:creationId xmlns:a16="http://schemas.microsoft.com/office/drawing/2014/main" id="{E51CFBCE-F9B4-D5DD-73FB-1FE869549B60}"/>
              </a:ext>
            </a:extLst>
          </p:cNvPr>
          <p:cNvSpPr/>
          <p:nvPr/>
        </p:nvSpPr>
        <p:spPr>
          <a:xfrm>
            <a:off x="11401747" y="8045513"/>
            <a:ext cx="1616636" cy="216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accent4"/>
                </a:solidFill>
                <a:latin typeface="Hiragino Kaku Gothic Pro W3" panose="020B0300000000000000" pitchFamily="34" charset="-128"/>
                <a:ea typeface="Hiragino Kaku Gothic Pro W3" panose="020B0300000000000000" pitchFamily="34" charset="-128"/>
              </a:rPr>
              <a:t>他サービス連携</a:t>
            </a:r>
          </a:p>
        </p:txBody>
      </p:sp>
      <p:sp>
        <p:nvSpPr>
          <p:cNvPr id="51" name="角丸四角形 50">
            <a:extLst>
              <a:ext uri="{FF2B5EF4-FFF2-40B4-BE49-F238E27FC236}">
                <a16:creationId xmlns:a16="http://schemas.microsoft.com/office/drawing/2014/main" id="{DCBE6D6C-F127-A2EF-E1C0-695E66A5C5A2}"/>
              </a:ext>
            </a:extLst>
          </p:cNvPr>
          <p:cNvSpPr/>
          <p:nvPr/>
        </p:nvSpPr>
        <p:spPr>
          <a:xfrm>
            <a:off x="9467529" y="8045514"/>
            <a:ext cx="1791914" cy="216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Hiragino Kaku Gothic Pro W3" panose="020B0300000000000000" pitchFamily="34" charset="-128"/>
                <a:ea typeface="Hiragino Kaku Gothic Pro W3" panose="020B0300000000000000" pitchFamily="34" charset="-128"/>
              </a:rPr>
              <a:t>JS/CSS</a:t>
            </a:r>
            <a:r>
              <a:rPr kumimoji="1" lang="ja-JP" altLang="en-US" sz="1200">
                <a:solidFill>
                  <a:schemeClr val="tx1"/>
                </a:solidFill>
                <a:latin typeface="Hiragino Kaku Gothic Pro W3" panose="020B0300000000000000" pitchFamily="34" charset="-128"/>
                <a:ea typeface="Hiragino Kaku Gothic Pro W3" panose="020B0300000000000000" pitchFamily="34" charset="-128"/>
              </a:rPr>
              <a:t>カスタマイズ</a:t>
            </a:r>
          </a:p>
        </p:txBody>
      </p:sp>
      <p:sp>
        <p:nvSpPr>
          <p:cNvPr id="52" name="角丸四角形 51">
            <a:extLst>
              <a:ext uri="{FF2B5EF4-FFF2-40B4-BE49-F238E27FC236}">
                <a16:creationId xmlns:a16="http://schemas.microsoft.com/office/drawing/2014/main" id="{28B0648B-B8A7-1118-CE26-A44127CF42EC}"/>
              </a:ext>
            </a:extLst>
          </p:cNvPr>
          <p:cNvSpPr/>
          <p:nvPr/>
        </p:nvSpPr>
        <p:spPr>
          <a:xfrm>
            <a:off x="11420595" y="7382793"/>
            <a:ext cx="1616635" cy="209885"/>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latin typeface="Hiragino Kaku Gothic Pro W3" panose="020B0300000000000000" pitchFamily="34" charset="-128"/>
                <a:ea typeface="Hiragino Kaku Gothic Pro W3" panose="020B0300000000000000" pitchFamily="34" charset="-128"/>
              </a:rPr>
              <a:t>フォーム</a:t>
            </a:r>
            <a:r>
              <a:rPr kumimoji="1" lang="en-US" altLang="ja-JP" sz="1200" dirty="0">
                <a:solidFill>
                  <a:schemeClr val="tx1"/>
                </a:solidFill>
                <a:latin typeface="Hiragino Kaku Gothic Pro W3" panose="020B0300000000000000" pitchFamily="34" charset="-128"/>
                <a:ea typeface="Hiragino Kaku Gothic Pro W3" panose="020B0300000000000000" pitchFamily="34" charset="-128"/>
              </a:rPr>
              <a:t>URL</a:t>
            </a:r>
            <a:r>
              <a:rPr kumimoji="1" lang="ja-JP" altLang="en-US" sz="1200">
                <a:solidFill>
                  <a:schemeClr val="tx1"/>
                </a:solidFill>
                <a:latin typeface="Hiragino Kaku Gothic Pro W3" panose="020B0300000000000000" pitchFamily="34" charset="-128"/>
                <a:ea typeface="Hiragino Kaku Gothic Pro W3" panose="020B0300000000000000" pitchFamily="34" charset="-128"/>
              </a:rPr>
              <a:t>変更</a:t>
            </a:r>
          </a:p>
        </p:txBody>
      </p:sp>
      <p:sp>
        <p:nvSpPr>
          <p:cNvPr id="53" name="角丸四角形 52">
            <a:extLst>
              <a:ext uri="{FF2B5EF4-FFF2-40B4-BE49-F238E27FC236}">
                <a16:creationId xmlns:a16="http://schemas.microsoft.com/office/drawing/2014/main" id="{879B5265-6D9D-0E9E-8E0F-74D049DED38E}"/>
              </a:ext>
            </a:extLst>
          </p:cNvPr>
          <p:cNvSpPr/>
          <p:nvPr/>
        </p:nvSpPr>
        <p:spPr>
          <a:xfrm>
            <a:off x="9485684" y="7716917"/>
            <a:ext cx="1755605" cy="214764"/>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latin typeface="Hiragino Kaku Gothic Pro W3" panose="020B0300000000000000" pitchFamily="34" charset="-128"/>
                <a:ea typeface="Hiragino Kaku Gothic Pro W3" panose="020B0300000000000000" pitchFamily="34" charset="-128"/>
              </a:rPr>
              <a:t>自動リトライ</a:t>
            </a:r>
          </a:p>
        </p:txBody>
      </p:sp>
      <p:sp>
        <p:nvSpPr>
          <p:cNvPr id="54" name="角丸四角形 53">
            <a:extLst>
              <a:ext uri="{FF2B5EF4-FFF2-40B4-BE49-F238E27FC236}">
                <a16:creationId xmlns:a16="http://schemas.microsoft.com/office/drawing/2014/main" id="{ED4ECC3F-19F5-4E7B-6BBB-443DBDEA2630}"/>
              </a:ext>
            </a:extLst>
          </p:cNvPr>
          <p:cNvSpPr/>
          <p:nvPr/>
        </p:nvSpPr>
        <p:spPr>
          <a:xfrm>
            <a:off x="11402441" y="7721795"/>
            <a:ext cx="1616635" cy="216000"/>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latin typeface="Hiragino Kaku Gothic Pro W3" panose="020B0300000000000000" pitchFamily="34" charset="-128"/>
                <a:ea typeface="Hiragino Kaku Gothic Pro W3" panose="020B0300000000000000" pitchFamily="34" charset="-128"/>
              </a:rPr>
              <a:t>ユーザーページ</a:t>
            </a:r>
          </a:p>
        </p:txBody>
      </p:sp>
      <p:sp>
        <p:nvSpPr>
          <p:cNvPr id="57" name="角丸四角形 56">
            <a:extLst>
              <a:ext uri="{FF2B5EF4-FFF2-40B4-BE49-F238E27FC236}">
                <a16:creationId xmlns:a16="http://schemas.microsoft.com/office/drawing/2014/main" id="{26CA9C5E-B265-5763-43D6-08336BEF674C}"/>
              </a:ext>
            </a:extLst>
          </p:cNvPr>
          <p:cNvSpPr/>
          <p:nvPr/>
        </p:nvSpPr>
        <p:spPr>
          <a:xfrm>
            <a:off x="14038230" y="4953000"/>
            <a:ext cx="2985986" cy="381000"/>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プレミアムコースの機能</a:t>
            </a:r>
          </a:p>
        </p:txBody>
      </p:sp>
      <p:sp>
        <p:nvSpPr>
          <p:cNvPr id="59" name="十字形 58">
            <a:extLst>
              <a:ext uri="{FF2B5EF4-FFF2-40B4-BE49-F238E27FC236}">
                <a16:creationId xmlns:a16="http://schemas.microsoft.com/office/drawing/2014/main" id="{52D8DB31-1F82-7381-39BA-E14208F24FB0}"/>
              </a:ext>
            </a:extLst>
          </p:cNvPr>
          <p:cNvSpPr/>
          <p:nvPr/>
        </p:nvSpPr>
        <p:spPr>
          <a:xfrm>
            <a:off x="15320023" y="5472791"/>
            <a:ext cx="360000" cy="360000"/>
          </a:xfrm>
          <a:prstGeom prst="plus">
            <a:avLst>
              <a:gd name="adj" fmla="val 40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60" name="角丸四角形 59">
            <a:extLst>
              <a:ext uri="{FF2B5EF4-FFF2-40B4-BE49-F238E27FC236}">
                <a16:creationId xmlns:a16="http://schemas.microsoft.com/office/drawing/2014/main" id="{1B8CF285-54CA-E350-B039-68FE455B5D45}"/>
              </a:ext>
            </a:extLst>
          </p:cNvPr>
          <p:cNvSpPr/>
          <p:nvPr/>
        </p:nvSpPr>
        <p:spPr>
          <a:xfrm>
            <a:off x="14038230" y="6025549"/>
            <a:ext cx="2985985" cy="2019964"/>
          </a:xfrm>
          <a:prstGeom prst="roundRect">
            <a:avLst>
              <a:gd name="adj" fmla="val 6399"/>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err="1">
                <a:solidFill>
                  <a:schemeClr val="tx1"/>
                </a:solidFill>
                <a:latin typeface="Hiragino Kaku Gothic Pro W3" panose="020B0300000000000000" pitchFamily="34" charset="-128"/>
                <a:ea typeface="Hiragino Kaku Gothic Pro W3" panose="020B0300000000000000" pitchFamily="34" charset="-128"/>
              </a:rPr>
              <a:t>Toyokumo</a:t>
            </a:r>
            <a:r>
              <a:rPr kumimoji="1" lang="en-US" altLang="ja-JP" sz="1400" b="1" dirty="0">
                <a:solidFill>
                  <a:schemeClr val="tx1"/>
                </a:solidFill>
                <a:latin typeface="Hiragino Kaku Gothic Pro W3" panose="020B0300000000000000" pitchFamily="34" charset="-128"/>
                <a:ea typeface="Hiragino Kaku Gothic Pro W3" panose="020B0300000000000000" pitchFamily="34" charset="-128"/>
              </a:rPr>
              <a:t> </a:t>
            </a:r>
            <a:r>
              <a:rPr kumimoji="1" lang="en-US" altLang="ja-JP" sz="1400" b="1" dirty="0" err="1">
                <a:solidFill>
                  <a:schemeClr val="tx1"/>
                </a:solidFill>
                <a:latin typeface="Hiragino Kaku Gothic Pro W3" panose="020B0300000000000000" pitchFamily="34" charset="-128"/>
                <a:ea typeface="Hiragino Kaku Gothic Pro W3" panose="020B0300000000000000" pitchFamily="34" charset="-128"/>
              </a:rPr>
              <a:t>kintoneApp</a:t>
            </a:r>
            <a:r>
              <a:rPr kumimoji="1" lang="ja-JP" altLang="en-US" sz="1400" b="1">
                <a:solidFill>
                  <a:schemeClr val="tx1"/>
                </a:solidFill>
                <a:latin typeface="Hiragino Kaku Gothic Pro W3" panose="020B0300000000000000" pitchFamily="34" charset="-128"/>
                <a:ea typeface="Hiragino Kaku Gothic Pro W3" panose="020B0300000000000000" pitchFamily="34" charset="-128"/>
              </a:rPr>
              <a:t>認証</a:t>
            </a:r>
            <a:endParaRPr kumimoji="1" lang="en-US" altLang="ja-JP" sz="1400" b="1" dirty="0">
              <a:solidFill>
                <a:schemeClr val="tx1"/>
              </a:solidFill>
              <a:latin typeface="Hiragino Kaku Gothic Pro W3" panose="020B0300000000000000" pitchFamily="34" charset="-128"/>
              <a:ea typeface="Hiragino Kaku Gothic Pro W3" panose="020B0300000000000000" pitchFamily="34" charset="-128"/>
            </a:endParaRPr>
          </a:p>
          <a:p>
            <a:pPr algn="ctr"/>
            <a:endParaRPr kumimoji="1" lang="en-US" altLang="ja-JP" sz="1400" dirty="0">
              <a:solidFill>
                <a:schemeClr val="tx1"/>
              </a:solidFill>
              <a:latin typeface="Hiragino Kaku Gothic Pro W3" panose="020B0300000000000000" pitchFamily="34" charset="-128"/>
              <a:ea typeface="Hiragino Kaku Gothic Pro W3" panose="020B0300000000000000" pitchFamily="34" charset="-128"/>
            </a:endParaRPr>
          </a:p>
          <a:p>
            <a:pPr algn="ct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認証メールアドレス数</a:t>
            </a:r>
            <a:endParaRPr kumimoji="1" lang="en-US" altLang="ja-JP" sz="1400" dirty="0">
              <a:solidFill>
                <a:schemeClr val="tx1"/>
              </a:solidFill>
              <a:latin typeface="Hiragino Kaku Gothic Pro W3" panose="020B0300000000000000" pitchFamily="34" charset="-128"/>
              <a:ea typeface="Hiragino Kaku Gothic Pro W3" panose="020B0300000000000000" pitchFamily="34" charset="-128"/>
            </a:endParaRPr>
          </a:p>
          <a:p>
            <a:pPr algn="ctr"/>
            <a:r>
              <a:rPr kumimoji="1" lang="ja-JP" altLang="en-US" sz="1400" b="1">
                <a:solidFill>
                  <a:schemeClr val="bg2">
                    <a:lumMod val="50000"/>
                  </a:schemeClr>
                </a:solidFill>
                <a:latin typeface="Hiragino Kaku Gothic Pro W3" panose="020B0300000000000000" pitchFamily="34" charset="-128"/>
                <a:ea typeface="Hiragino Kaku Gothic Pro W3" panose="020B0300000000000000" pitchFamily="34" charset="-128"/>
              </a:rPr>
              <a:t>フォームあたり</a:t>
            </a:r>
            <a:r>
              <a:rPr kumimoji="1" lang="en-US" altLang="ja-JP" sz="1400" b="1" dirty="0">
                <a:solidFill>
                  <a:schemeClr val="bg2">
                    <a:lumMod val="50000"/>
                  </a:schemeClr>
                </a:solidFill>
                <a:latin typeface="Hiragino Kaku Gothic Pro W3" panose="020B0300000000000000" pitchFamily="34" charset="-128"/>
                <a:ea typeface="Hiragino Kaku Gothic Pro W3" panose="020B0300000000000000" pitchFamily="34" charset="-128"/>
              </a:rPr>
              <a:t>1000</a:t>
            </a:r>
            <a:r>
              <a:rPr kumimoji="1" lang="ja-JP" altLang="en-US" sz="1400" b="1">
                <a:solidFill>
                  <a:schemeClr val="bg2">
                    <a:lumMod val="50000"/>
                  </a:schemeClr>
                </a:solidFill>
                <a:latin typeface="Hiragino Kaku Gothic Pro W3" panose="020B0300000000000000" pitchFamily="34" charset="-128"/>
                <a:ea typeface="Hiragino Kaku Gothic Pro W3" panose="020B0300000000000000" pitchFamily="34" charset="-128"/>
              </a:rPr>
              <a:t>件</a:t>
            </a:r>
            <a:r>
              <a:rPr kumimoji="1" lang="en-US" altLang="ja-JP" sz="1400" dirty="0">
                <a:solidFill>
                  <a:srgbClr val="FF0000"/>
                </a:solidFill>
                <a:latin typeface="Hiragino Kaku Gothic Pro W3" panose="020B0300000000000000" pitchFamily="34" charset="-128"/>
                <a:ea typeface="Hiragino Kaku Gothic Pro W3" panose="020B0300000000000000" pitchFamily="34" charset="-128"/>
              </a:rPr>
              <a:t>*</a:t>
            </a:r>
          </a:p>
          <a:p>
            <a:pPr algn="ctr"/>
            <a:endParaRPr kumimoji="1" lang="en-US" altLang="ja-JP" sz="1400" dirty="0">
              <a:solidFill>
                <a:schemeClr val="tx1"/>
              </a:solidFill>
              <a:latin typeface="Hiragino Kaku Gothic Pro W3" panose="020B0300000000000000" pitchFamily="34" charset="-128"/>
              <a:ea typeface="Hiragino Kaku Gothic Pro W3" panose="020B0300000000000000" pitchFamily="34" charset="-128"/>
            </a:endParaRPr>
          </a:p>
          <a:p>
            <a:pPr algn="ctr"/>
            <a:r>
              <a:rPr kumimoji="1" lang="en-US" altLang="ja-JP" sz="1400" dirty="0" err="1">
                <a:solidFill>
                  <a:schemeClr val="tx1"/>
                </a:solidFill>
                <a:latin typeface="Hiragino Kaku Gothic Pro W3" panose="020B0300000000000000" pitchFamily="34" charset="-128"/>
                <a:ea typeface="Hiragino Kaku Gothic Pro W3" panose="020B0300000000000000" pitchFamily="34" charset="-128"/>
              </a:rPr>
              <a:t>kintone</a:t>
            </a:r>
            <a:r>
              <a:rPr kumimoji="1" lang="ja-JP" altLang="en-US" sz="1400">
                <a:solidFill>
                  <a:schemeClr val="tx1"/>
                </a:solidFill>
                <a:latin typeface="Hiragino Kaku Gothic Pro W3" panose="020B0300000000000000" pitchFamily="34" charset="-128"/>
                <a:ea typeface="Hiragino Kaku Gothic Pro W3" panose="020B0300000000000000" pitchFamily="34" charset="-128"/>
              </a:rPr>
              <a:t>の認証情報と</a:t>
            </a:r>
            <a:r>
              <a:rPr kumimoji="1" lang="ja-JP" altLang="en-US" sz="1400" b="1">
                <a:solidFill>
                  <a:schemeClr val="bg2">
                    <a:lumMod val="50000"/>
                  </a:schemeClr>
                </a:solidFill>
                <a:latin typeface="Hiragino Kaku Gothic Pro W3" panose="020B0300000000000000" pitchFamily="34" charset="-128"/>
                <a:ea typeface="Hiragino Kaku Gothic Pro W3" panose="020B0300000000000000" pitchFamily="34" charset="-128"/>
              </a:rPr>
              <a:t>自動同期</a:t>
            </a:r>
            <a:endParaRPr kumimoji="1" lang="en-US" altLang="ja-JP" sz="1400" b="1" dirty="0">
              <a:solidFill>
                <a:schemeClr val="bg2">
                  <a:lumMod val="50000"/>
                </a:schemeClr>
              </a:solidFill>
              <a:latin typeface="Hiragino Kaku Gothic Pro W3" panose="020B0300000000000000" pitchFamily="34" charset="-128"/>
              <a:ea typeface="Hiragino Kaku Gothic Pro W3" panose="020B0300000000000000" pitchFamily="34" charset="-128"/>
            </a:endParaRPr>
          </a:p>
          <a:p>
            <a:pPr algn="ctr"/>
            <a:endParaRPr kumimoji="1" lang="en-US" altLang="ja-JP" sz="1400" dirty="0">
              <a:solidFill>
                <a:schemeClr val="tx1"/>
              </a:solidFill>
              <a:latin typeface="Hiragino Kaku Gothic Pro W3" panose="020B0300000000000000" pitchFamily="34" charset="-128"/>
              <a:ea typeface="Hiragino Kaku Gothic Pro W3" panose="020B0300000000000000" pitchFamily="34" charset="-128"/>
            </a:endParaRPr>
          </a:p>
          <a:p>
            <a:pPr algn="ctr"/>
            <a:r>
              <a:rPr kumimoji="1" lang="en-US" altLang="ja-JP" sz="1000" dirty="0">
                <a:solidFill>
                  <a:srgbClr val="FF0000"/>
                </a:solidFill>
                <a:latin typeface="Hiragino Kaku Gothic Pro W3" panose="020B0300000000000000" pitchFamily="34" charset="-128"/>
                <a:ea typeface="Hiragino Kaku Gothic Pro W3" panose="020B0300000000000000" pitchFamily="34" charset="-128"/>
              </a:rPr>
              <a:t>*</a:t>
            </a:r>
            <a:r>
              <a:rPr kumimoji="1" lang="ja-JP" altLang="en-US" sz="1000">
                <a:solidFill>
                  <a:srgbClr val="FF0000"/>
                </a:solidFill>
                <a:latin typeface="Hiragino Kaku Gothic Pro W3" panose="020B0300000000000000" pitchFamily="34" charset="-128"/>
                <a:ea typeface="Hiragino Kaku Gothic Pro W3" panose="020B0300000000000000" pitchFamily="34" charset="-128"/>
              </a:rPr>
              <a:t>プレミアムコースはフォームあたり</a:t>
            </a:r>
            <a:r>
              <a:rPr kumimoji="1" lang="en-US" altLang="ja-JP" sz="1000" dirty="0">
                <a:solidFill>
                  <a:srgbClr val="FF0000"/>
                </a:solidFill>
                <a:latin typeface="Hiragino Kaku Gothic Pro W3" panose="020B0300000000000000" pitchFamily="34" charset="-128"/>
                <a:ea typeface="Hiragino Kaku Gothic Pro W3" panose="020B0300000000000000" pitchFamily="34" charset="-128"/>
              </a:rPr>
              <a:t>50</a:t>
            </a:r>
            <a:r>
              <a:rPr kumimoji="1" lang="ja-JP" altLang="en-US" sz="1000">
                <a:solidFill>
                  <a:srgbClr val="FF0000"/>
                </a:solidFill>
                <a:latin typeface="Hiragino Kaku Gothic Pro W3" panose="020B0300000000000000" pitchFamily="34" charset="-128"/>
                <a:ea typeface="Hiragino Kaku Gothic Pro W3" panose="020B0300000000000000" pitchFamily="34" charset="-128"/>
              </a:rPr>
              <a:t>件</a:t>
            </a:r>
            <a:endParaRPr kumimoji="1" lang="en-US" altLang="ja-JP" sz="1000" dirty="0">
              <a:solidFill>
                <a:srgbClr val="FF0000"/>
              </a:solidFill>
              <a:latin typeface="Hiragino Kaku Gothic Pro W3" panose="020B0300000000000000" pitchFamily="34" charset="-128"/>
              <a:ea typeface="Hiragino Kaku Gothic Pro W3" panose="020B0300000000000000" pitchFamily="34" charset="-128"/>
            </a:endParaRPr>
          </a:p>
          <a:p>
            <a:pPr algn="ctr"/>
            <a:r>
              <a:rPr kumimoji="1" lang="en-US" altLang="ja-JP" sz="1000" dirty="0">
                <a:solidFill>
                  <a:srgbClr val="FF0000"/>
                </a:solidFill>
                <a:latin typeface="Hiragino Kaku Gothic Pro W3" panose="020B0300000000000000" pitchFamily="34" charset="-128"/>
                <a:ea typeface="Hiragino Kaku Gothic Pro W3" panose="020B0300000000000000" pitchFamily="34" charset="-128"/>
              </a:rPr>
              <a:t>1000</a:t>
            </a:r>
            <a:r>
              <a:rPr kumimoji="1" lang="ja-JP" altLang="en-US" sz="1000">
                <a:solidFill>
                  <a:srgbClr val="FF0000"/>
                </a:solidFill>
                <a:latin typeface="Hiragino Kaku Gothic Pro W3" panose="020B0300000000000000" pitchFamily="34" charset="-128"/>
                <a:ea typeface="Hiragino Kaku Gothic Pro W3" panose="020B0300000000000000" pitchFamily="34" charset="-128"/>
              </a:rPr>
              <a:t>件以上の認証数はオプションあり</a:t>
            </a:r>
          </a:p>
        </p:txBody>
      </p:sp>
      <p:sp>
        <p:nvSpPr>
          <p:cNvPr id="77" name="三角形 76">
            <a:extLst>
              <a:ext uri="{FF2B5EF4-FFF2-40B4-BE49-F238E27FC236}">
                <a16:creationId xmlns:a16="http://schemas.microsoft.com/office/drawing/2014/main" id="{94559B45-5199-48DE-D058-A90085FB9341}"/>
              </a:ext>
            </a:extLst>
          </p:cNvPr>
          <p:cNvSpPr/>
          <p:nvPr/>
        </p:nvSpPr>
        <p:spPr>
          <a:xfrm rot="13293702">
            <a:off x="8299914" y="2412896"/>
            <a:ext cx="295303" cy="783465"/>
          </a:xfrm>
          <a:prstGeom prst="triangl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76" name="角丸四角形 75">
            <a:extLst>
              <a:ext uri="{FF2B5EF4-FFF2-40B4-BE49-F238E27FC236}">
                <a16:creationId xmlns:a16="http://schemas.microsoft.com/office/drawing/2014/main" id="{6287B0A3-A589-FBB4-3390-1900D8748E2B}"/>
              </a:ext>
            </a:extLst>
          </p:cNvPr>
          <p:cNvSpPr/>
          <p:nvPr/>
        </p:nvSpPr>
        <p:spPr>
          <a:xfrm>
            <a:off x="5159761" y="1948118"/>
            <a:ext cx="3705381" cy="85029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latin typeface="Hiragino Kaku Gothic Pro W3" panose="020B0300000000000000" pitchFamily="34" charset="-128"/>
                <a:ea typeface="Hiragino Kaku Gothic Pro W3" panose="020B0300000000000000" pitchFamily="34" charset="-128"/>
              </a:rPr>
              <a:t>ライトでは叶わない</a:t>
            </a:r>
            <a:endParaRPr kumimoji="1" lang="en-US" altLang="ja-JP" dirty="0">
              <a:latin typeface="Hiragino Kaku Gothic Pro W3" panose="020B0300000000000000" pitchFamily="34" charset="-128"/>
              <a:ea typeface="Hiragino Kaku Gothic Pro W3" panose="020B0300000000000000" pitchFamily="34" charset="-128"/>
            </a:endParaRPr>
          </a:p>
          <a:p>
            <a:pPr algn="ctr"/>
            <a:r>
              <a:rPr kumimoji="1" lang="ja-JP" altLang="en-US">
                <a:latin typeface="Hiragino Kaku Gothic Pro W3" panose="020B0300000000000000" pitchFamily="34" charset="-128"/>
                <a:ea typeface="Hiragino Kaku Gothic Pro W3" panose="020B0300000000000000" pitchFamily="34" charset="-128"/>
              </a:rPr>
              <a:t>リッチなフォームを実現！</a:t>
            </a:r>
          </a:p>
        </p:txBody>
      </p:sp>
      <p:sp>
        <p:nvSpPr>
          <p:cNvPr id="78" name="三角形 77">
            <a:extLst>
              <a:ext uri="{FF2B5EF4-FFF2-40B4-BE49-F238E27FC236}">
                <a16:creationId xmlns:a16="http://schemas.microsoft.com/office/drawing/2014/main" id="{60C3981F-BCA1-69AA-17A3-7AB7FFE6375C}"/>
              </a:ext>
            </a:extLst>
          </p:cNvPr>
          <p:cNvSpPr/>
          <p:nvPr/>
        </p:nvSpPr>
        <p:spPr>
          <a:xfrm rot="13293702">
            <a:off x="3836020" y="2447799"/>
            <a:ext cx="295303" cy="783465"/>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79" name="角丸四角形 78">
            <a:extLst>
              <a:ext uri="{FF2B5EF4-FFF2-40B4-BE49-F238E27FC236}">
                <a16:creationId xmlns:a16="http://schemas.microsoft.com/office/drawing/2014/main" id="{BC6A7357-FCB9-3209-EB26-83A3D1DD23AF}"/>
              </a:ext>
            </a:extLst>
          </p:cNvPr>
          <p:cNvSpPr/>
          <p:nvPr/>
        </p:nvSpPr>
        <p:spPr>
          <a:xfrm>
            <a:off x="892560" y="1942440"/>
            <a:ext cx="3705381" cy="850291"/>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latin typeface="Hiragino Kaku Gothic Pro W3" panose="020B0300000000000000" pitchFamily="34" charset="-128"/>
                <a:ea typeface="Hiragino Kaku Gothic Pro W3" panose="020B0300000000000000" pitchFamily="34" charset="-128"/>
              </a:rPr>
              <a:t>ベーシックなフォーム作成を</a:t>
            </a:r>
            <a:endParaRPr kumimoji="1" lang="en-US" altLang="ja-JP" dirty="0">
              <a:latin typeface="Hiragino Kaku Gothic Pro W3" panose="020B0300000000000000" pitchFamily="34" charset="-128"/>
              <a:ea typeface="Hiragino Kaku Gothic Pro W3" panose="020B0300000000000000" pitchFamily="34" charset="-128"/>
            </a:endParaRPr>
          </a:p>
          <a:p>
            <a:pPr algn="ctr"/>
            <a:r>
              <a:rPr kumimoji="1" lang="ja-JP" altLang="en-US">
                <a:latin typeface="Hiragino Kaku Gothic Pro W3" panose="020B0300000000000000" pitchFamily="34" charset="-128"/>
                <a:ea typeface="Hiragino Kaku Gothic Pro W3" panose="020B0300000000000000" pitchFamily="34" charset="-128"/>
              </a:rPr>
              <a:t>お手軽価格で！</a:t>
            </a:r>
          </a:p>
        </p:txBody>
      </p:sp>
      <p:sp>
        <p:nvSpPr>
          <p:cNvPr id="80" name="三角形 79">
            <a:extLst>
              <a:ext uri="{FF2B5EF4-FFF2-40B4-BE49-F238E27FC236}">
                <a16:creationId xmlns:a16="http://schemas.microsoft.com/office/drawing/2014/main" id="{1F3AD372-3991-91A7-BB5A-0AE57A7DD2CE}"/>
              </a:ext>
            </a:extLst>
          </p:cNvPr>
          <p:cNvSpPr/>
          <p:nvPr/>
        </p:nvSpPr>
        <p:spPr>
          <a:xfrm rot="13293702">
            <a:off x="12490914" y="2373869"/>
            <a:ext cx="295303" cy="783465"/>
          </a:xfrm>
          <a:prstGeom prst="triangl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81" name="角丸四角形 80">
            <a:extLst>
              <a:ext uri="{FF2B5EF4-FFF2-40B4-BE49-F238E27FC236}">
                <a16:creationId xmlns:a16="http://schemas.microsoft.com/office/drawing/2014/main" id="{6A3507BD-C86C-54CD-8A5F-CB250D00AB67}"/>
              </a:ext>
            </a:extLst>
          </p:cNvPr>
          <p:cNvSpPr/>
          <p:nvPr/>
        </p:nvSpPr>
        <p:spPr>
          <a:xfrm>
            <a:off x="9426962" y="1909091"/>
            <a:ext cx="3705381" cy="850291"/>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latin typeface="Hiragino Kaku Gothic Pro W3" panose="020B0300000000000000" pitchFamily="34" charset="-128"/>
                <a:ea typeface="Hiragino Kaku Gothic Pro W3" panose="020B0300000000000000" pitchFamily="34" charset="-128"/>
              </a:rPr>
              <a:t>一番人気のプレミアムコース</a:t>
            </a:r>
            <a:endParaRPr kumimoji="1" lang="en-US" altLang="ja-JP" dirty="0">
              <a:latin typeface="Hiragino Kaku Gothic Pro W3" panose="020B0300000000000000" pitchFamily="34" charset="-128"/>
              <a:ea typeface="Hiragino Kaku Gothic Pro W3" panose="020B0300000000000000" pitchFamily="34" charset="-128"/>
            </a:endParaRPr>
          </a:p>
          <a:p>
            <a:pPr algn="ctr"/>
            <a:r>
              <a:rPr kumimoji="1" lang="ja-JP" altLang="en-US">
                <a:latin typeface="Hiragino Kaku Gothic Pro W3" panose="020B0300000000000000" pitchFamily="34" charset="-128"/>
                <a:ea typeface="Hiragino Kaku Gothic Pro W3" panose="020B0300000000000000" pitchFamily="34" charset="-128"/>
              </a:rPr>
              <a:t>他のトヨクモ製品との連携も！</a:t>
            </a:r>
          </a:p>
        </p:txBody>
      </p:sp>
      <p:sp>
        <p:nvSpPr>
          <p:cNvPr id="82" name="三角形 81">
            <a:extLst>
              <a:ext uri="{FF2B5EF4-FFF2-40B4-BE49-F238E27FC236}">
                <a16:creationId xmlns:a16="http://schemas.microsoft.com/office/drawing/2014/main" id="{3EAC303C-27F1-F668-8213-98B1D9033F34}"/>
              </a:ext>
            </a:extLst>
          </p:cNvPr>
          <p:cNvSpPr/>
          <p:nvPr/>
        </p:nvSpPr>
        <p:spPr>
          <a:xfrm rot="13293702">
            <a:off x="16834314" y="2323434"/>
            <a:ext cx="295303" cy="783465"/>
          </a:xfrm>
          <a:prstGeom prst="triangl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83" name="角丸四角形 82">
            <a:extLst>
              <a:ext uri="{FF2B5EF4-FFF2-40B4-BE49-F238E27FC236}">
                <a16:creationId xmlns:a16="http://schemas.microsoft.com/office/drawing/2014/main" id="{99C32D92-F6AD-0955-F3ED-81C2DA166C7F}"/>
              </a:ext>
            </a:extLst>
          </p:cNvPr>
          <p:cNvSpPr/>
          <p:nvPr/>
        </p:nvSpPr>
        <p:spPr>
          <a:xfrm>
            <a:off x="13668219" y="1896083"/>
            <a:ext cx="3705381" cy="863299"/>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Hiragino Kaku Gothic Pro W3" panose="020B0300000000000000" pitchFamily="34" charset="-128"/>
                <a:ea typeface="Hiragino Kaku Gothic Pro W3" panose="020B0300000000000000" pitchFamily="34" charset="-128"/>
              </a:rPr>
              <a:t>＼おすすめ／</a:t>
            </a:r>
            <a:endParaRPr kumimoji="1" lang="en-US" altLang="ja-JP" b="1" dirty="0">
              <a:latin typeface="Hiragino Kaku Gothic Pro W3" panose="020B0300000000000000" pitchFamily="34" charset="-128"/>
              <a:ea typeface="Hiragino Kaku Gothic Pro W3" panose="020B0300000000000000" pitchFamily="34" charset="-128"/>
            </a:endParaRPr>
          </a:p>
          <a:p>
            <a:pPr algn="ctr"/>
            <a:r>
              <a:rPr kumimoji="1" lang="en-US" altLang="ja-JP" dirty="0" err="1">
                <a:latin typeface="Hiragino Kaku Gothic Pro W3" panose="020B0300000000000000" pitchFamily="34" charset="-128"/>
                <a:ea typeface="Hiragino Kaku Gothic Pro W3" panose="020B0300000000000000" pitchFamily="34" charset="-128"/>
              </a:rPr>
              <a:t>Toyokumo</a:t>
            </a:r>
            <a:r>
              <a:rPr kumimoji="1" lang="en-US" altLang="ja-JP" dirty="0">
                <a:latin typeface="Hiragino Kaku Gothic Pro W3" panose="020B0300000000000000" pitchFamily="34" charset="-128"/>
                <a:ea typeface="Hiragino Kaku Gothic Pro W3" panose="020B0300000000000000" pitchFamily="34" charset="-128"/>
              </a:rPr>
              <a:t> </a:t>
            </a:r>
            <a:r>
              <a:rPr kumimoji="1" lang="en-US" altLang="ja-JP" dirty="0" err="1">
                <a:latin typeface="Hiragino Kaku Gothic Pro W3" panose="020B0300000000000000" pitchFamily="34" charset="-128"/>
                <a:ea typeface="Hiragino Kaku Gothic Pro W3" panose="020B0300000000000000" pitchFamily="34" charset="-128"/>
              </a:rPr>
              <a:t>kintoneApp</a:t>
            </a:r>
            <a:r>
              <a:rPr kumimoji="1" lang="ja-JP" altLang="en-US">
                <a:latin typeface="Hiragino Kaku Gothic Pro W3" panose="020B0300000000000000" pitchFamily="34" charset="-128"/>
                <a:ea typeface="Hiragino Kaku Gothic Pro W3" panose="020B0300000000000000" pitchFamily="34" charset="-128"/>
              </a:rPr>
              <a:t>認証で</a:t>
            </a:r>
            <a:endParaRPr kumimoji="1" lang="en-US" altLang="ja-JP" dirty="0">
              <a:latin typeface="Hiragino Kaku Gothic Pro W3" panose="020B0300000000000000" pitchFamily="34" charset="-128"/>
              <a:ea typeface="Hiragino Kaku Gothic Pro W3" panose="020B0300000000000000" pitchFamily="34" charset="-128"/>
            </a:endParaRPr>
          </a:p>
          <a:p>
            <a:pPr algn="ctr"/>
            <a:r>
              <a:rPr kumimoji="1" lang="ja-JP" altLang="en-US">
                <a:latin typeface="Hiragino Kaku Gothic Pro W3" panose="020B0300000000000000" pitchFamily="34" charset="-128"/>
                <a:ea typeface="Hiragino Kaku Gothic Pro W3" panose="020B0300000000000000" pitchFamily="34" charset="-128"/>
              </a:rPr>
              <a:t>セキュアなユーザー管理を！</a:t>
            </a:r>
            <a:endParaRPr kumimoji="1" lang="en-US" altLang="ja-JP"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1770917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AutoShape 5"/>
          <p:cNvSpPr/>
          <p:nvPr/>
        </p:nvSpPr>
        <p:spPr>
          <a:xfrm rot="-5400000" flipV="1">
            <a:off x="9938753" y="6175577"/>
            <a:ext cx="2458901" cy="0"/>
          </a:xfrm>
          <a:prstGeom prst="line">
            <a:avLst/>
          </a:prstGeom>
          <a:ln w="95250" cap="flat">
            <a:solidFill>
              <a:srgbClr val="636566"/>
            </a:solidFill>
            <a:prstDash val="solid"/>
            <a:headEnd type="none" w="sm" len="sm"/>
            <a:tailEnd type="none" w="sm" len="sm"/>
          </a:ln>
        </p:spPr>
      </p:sp>
      <p:grpSp>
        <p:nvGrpSpPr>
          <p:cNvPr id="6" name="Group 6"/>
          <p:cNvGrpSpPr/>
          <p:nvPr/>
        </p:nvGrpSpPr>
        <p:grpSpPr>
          <a:xfrm>
            <a:off x="10590829" y="3846034"/>
            <a:ext cx="1126495" cy="1126495"/>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89DD2"/>
            </a:solidFill>
          </p:spPr>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9" name="Group 9"/>
          <p:cNvGrpSpPr/>
          <p:nvPr/>
        </p:nvGrpSpPr>
        <p:grpSpPr>
          <a:xfrm>
            <a:off x="10590829" y="5693405"/>
            <a:ext cx="1126495" cy="1126495"/>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9EAFF"/>
            </a:solidFill>
          </p:spPr>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12" name="Group 12"/>
          <p:cNvGrpSpPr/>
          <p:nvPr/>
        </p:nvGrpSpPr>
        <p:grpSpPr>
          <a:xfrm>
            <a:off x="10593342" y="7369805"/>
            <a:ext cx="1121468" cy="1126495"/>
            <a:chOff x="1813" y="0"/>
            <a:chExt cx="809173"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89DD2"/>
            </a:solidFill>
          </p:spPr>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15" name="Group 15"/>
          <p:cNvGrpSpPr/>
          <p:nvPr/>
        </p:nvGrpSpPr>
        <p:grpSpPr>
          <a:xfrm>
            <a:off x="11938353" y="4273214"/>
            <a:ext cx="108286" cy="108286"/>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21" name="Group 21"/>
          <p:cNvGrpSpPr/>
          <p:nvPr/>
        </p:nvGrpSpPr>
        <p:grpSpPr>
          <a:xfrm>
            <a:off x="11938353" y="6025814"/>
            <a:ext cx="108286" cy="108286"/>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23" name="TextBox 23"/>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24" name="Group 24"/>
          <p:cNvGrpSpPr/>
          <p:nvPr/>
        </p:nvGrpSpPr>
        <p:grpSpPr>
          <a:xfrm>
            <a:off x="11938353" y="7397414"/>
            <a:ext cx="108286" cy="108286"/>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26" name="TextBox 26"/>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35" name="Group 35"/>
          <p:cNvGrpSpPr/>
          <p:nvPr/>
        </p:nvGrpSpPr>
        <p:grpSpPr>
          <a:xfrm>
            <a:off x="228600" y="7040100"/>
            <a:ext cx="10201593" cy="2348878"/>
            <a:chOff x="0" y="0"/>
            <a:chExt cx="2391179" cy="618635"/>
          </a:xfrm>
        </p:grpSpPr>
        <p:sp>
          <p:nvSpPr>
            <p:cNvPr id="36" name="Freeform 36"/>
            <p:cNvSpPr/>
            <p:nvPr/>
          </p:nvSpPr>
          <p:spPr>
            <a:xfrm>
              <a:off x="0" y="0"/>
              <a:ext cx="2391179" cy="618635"/>
            </a:xfrm>
            <a:custGeom>
              <a:avLst/>
              <a:gdLst/>
              <a:ahLst/>
              <a:cxnLst/>
              <a:rect l="l" t="t" r="r" b="b"/>
              <a:pathLst>
                <a:path w="2391179" h="618635">
                  <a:moveTo>
                    <a:pt x="0" y="0"/>
                  </a:moveTo>
                  <a:lnTo>
                    <a:pt x="2391179" y="0"/>
                  </a:lnTo>
                  <a:lnTo>
                    <a:pt x="2391179" y="618635"/>
                  </a:lnTo>
                  <a:lnTo>
                    <a:pt x="0" y="618635"/>
                  </a:lnTo>
                  <a:close/>
                </a:path>
              </a:pathLst>
            </a:custGeom>
            <a:solidFill>
              <a:srgbClr val="F8F8F8"/>
            </a:solidFill>
          </p:spPr>
        </p:sp>
        <p:sp>
          <p:nvSpPr>
            <p:cNvPr id="37" name="TextBox 37"/>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sp>
        <p:nvSpPr>
          <p:cNvPr id="39" name="TextBox 39"/>
          <p:cNvSpPr txBox="1"/>
          <p:nvPr/>
        </p:nvSpPr>
        <p:spPr>
          <a:xfrm>
            <a:off x="12189514" y="4076700"/>
            <a:ext cx="5271546" cy="1206164"/>
          </a:xfrm>
          <a:prstGeom prst="rect">
            <a:avLst/>
          </a:prstGeom>
        </p:spPr>
        <p:txBody>
          <a:bodyPr lIns="0" tIns="0" rIns="0" bIns="0" rtlCol="0" anchor="t">
            <a:spAutoFit/>
          </a:bodyPr>
          <a:lstStyle/>
          <a:p>
            <a:pPr>
              <a:lnSpc>
                <a:spcPct val="150000"/>
              </a:lnSpc>
              <a:spcBef>
                <a:spcPct val="0"/>
              </a:spcBef>
            </a:pPr>
            <a:r>
              <a:rPr lang="en-US" spc="8" dirty="0" err="1">
                <a:solidFill>
                  <a:srgbClr val="545454"/>
                </a:solidFill>
                <a:latin typeface="Hiragino Kaku Gothic Pro W3" panose="020B0300000000000000" pitchFamily="34" charset="-128"/>
                <a:ea typeface="Hiragino Kaku Gothic Pro W3" panose="020B0300000000000000" pitchFamily="34" charset="-128"/>
              </a:rPr>
              <a:t>問い合わせの対応を全て電話で行っていた</a:t>
            </a:r>
            <a:r>
              <a:rPr lang="en-US" spc="8" dirty="0">
                <a:solidFill>
                  <a:srgbClr val="545454"/>
                </a:solidFill>
                <a:latin typeface="Hiragino Kaku Gothic Pro W3" panose="020B0300000000000000" pitchFamily="34" charset="-128"/>
                <a:ea typeface="Hiragino Kaku Gothic Pro W3" panose="020B0300000000000000" pitchFamily="34" charset="-128"/>
              </a:rPr>
              <a:t>。</a:t>
            </a:r>
          </a:p>
          <a:p>
            <a:pPr>
              <a:lnSpc>
                <a:spcPct val="150000"/>
              </a:lnSpc>
              <a:spcBef>
                <a:spcPct val="0"/>
              </a:spcBef>
            </a:pPr>
            <a:r>
              <a:rPr lang="en-US" spc="8" dirty="0">
                <a:solidFill>
                  <a:srgbClr val="545454"/>
                </a:solidFill>
                <a:latin typeface="Hiragino Kaku Gothic Pro W3" panose="020B0300000000000000" pitchFamily="34" charset="-128"/>
                <a:ea typeface="Hiragino Kaku Gothic Pro W3" panose="020B0300000000000000" pitchFamily="34" charset="-128"/>
              </a:rPr>
              <a:t>鳴り止まない電話に通常の事務作業は休日に行うことも多く、残業時間はひと月で150時間に。</a:t>
            </a:r>
          </a:p>
        </p:txBody>
      </p:sp>
      <p:sp>
        <p:nvSpPr>
          <p:cNvPr id="41" name="TextBox 41"/>
          <p:cNvSpPr txBox="1"/>
          <p:nvPr/>
        </p:nvSpPr>
        <p:spPr>
          <a:xfrm>
            <a:off x="10655185" y="1662859"/>
            <a:ext cx="6791080" cy="1477328"/>
          </a:xfrm>
          <a:prstGeom prst="rect">
            <a:avLst/>
          </a:prstGeom>
        </p:spPr>
        <p:txBody>
          <a:bodyPr lIns="0" tIns="0" rIns="0" bIns="0" rtlCol="0" anchor="t">
            <a:spAutoFit/>
          </a:bodyPr>
          <a:lstStyle/>
          <a:p>
            <a:pPr algn="l" fontAlgn="base"/>
            <a:r>
              <a:rPr lang="en-US" altLang="ja-JP" sz="3200" b="1" i="0" dirty="0" err="1">
                <a:solidFill>
                  <a:srgbClr val="444444"/>
                </a:solidFill>
                <a:effectLst/>
                <a:latin typeface="Hiragino Kaku Gothic Pro W3" panose="020B0300000000000000" pitchFamily="34" charset="-128"/>
                <a:ea typeface="Hiragino Kaku Gothic Pro W3" panose="020B0300000000000000" pitchFamily="34" charset="-128"/>
              </a:rPr>
              <a:t>kintone</a:t>
            </a:r>
            <a:r>
              <a:rPr lang="en-US" altLang="ja-JP" sz="3200" b="1" i="0" dirty="0">
                <a:solidFill>
                  <a:srgbClr val="444444"/>
                </a:solidFill>
                <a:effectLst/>
                <a:latin typeface="Hiragino Kaku Gothic Pro W3" panose="020B0300000000000000" pitchFamily="34" charset="-128"/>
                <a:ea typeface="Hiragino Kaku Gothic Pro W3" panose="020B0300000000000000" pitchFamily="34" charset="-128"/>
              </a:rPr>
              <a:t>×</a:t>
            </a:r>
            <a:r>
              <a:rPr lang="ja-JP" altLang="en-US" sz="3200" b="1" i="0">
                <a:solidFill>
                  <a:srgbClr val="444444"/>
                </a:solidFill>
                <a:effectLst/>
                <a:latin typeface="Hiragino Kaku Gothic Pro W3" panose="020B0300000000000000" pitchFamily="34" charset="-128"/>
                <a:ea typeface="Hiragino Kaku Gothic Pro W3" panose="020B0300000000000000" pitchFamily="34" charset="-128"/>
              </a:rPr>
              <a:t>フォームブリッジの導入で電話問い合わせを大幅削減、</a:t>
            </a:r>
            <a:endParaRPr lang="en-US" altLang="ja-JP" sz="3200" b="1" i="0" dirty="0">
              <a:solidFill>
                <a:srgbClr val="444444"/>
              </a:solidFill>
              <a:effectLst/>
              <a:latin typeface="Hiragino Kaku Gothic Pro W3" panose="020B0300000000000000" pitchFamily="34" charset="-128"/>
              <a:ea typeface="Hiragino Kaku Gothic Pro W3" panose="020B0300000000000000" pitchFamily="34" charset="-128"/>
            </a:endParaRPr>
          </a:p>
          <a:p>
            <a:pPr algn="l" fontAlgn="base"/>
            <a:r>
              <a:rPr lang="ja-JP" altLang="en-US" sz="3200" b="1" i="0">
                <a:solidFill>
                  <a:srgbClr val="444444"/>
                </a:solidFill>
                <a:effectLst/>
                <a:latin typeface="Hiragino Kaku Gothic Pro W3" panose="020B0300000000000000" pitchFamily="34" charset="-128"/>
                <a:ea typeface="Hiragino Kaku Gothic Pro W3" panose="020B0300000000000000" pitchFamily="34" charset="-128"/>
              </a:rPr>
              <a:t>残業時間を</a:t>
            </a:r>
            <a:r>
              <a:rPr lang="en-US" altLang="ja-JP" sz="3200" b="1" i="0" dirty="0">
                <a:solidFill>
                  <a:srgbClr val="444444"/>
                </a:solidFill>
                <a:effectLst/>
                <a:latin typeface="Hiragino Kaku Gothic Pro W3" panose="020B0300000000000000" pitchFamily="34" charset="-128"/>
                <a:ea typeface="Hiragino Kaku Gothic Pro W3" panose="020B0300000000000000" pitchFamily="34" charset="-128"/>
              </a:rPr>
              <a:t>100</a:t>
            </a:r>
            <a:r>
              <a:rPr lang="ja-JP" altLang="en-US" sz="3200" b="1" i="0">
                <a:solidFill>
                  <a:srgbClr val="444444"/>
                </a:solidFill>
                <a:effectLst/>
                <a:latin typeface="Hiragino Kaku Gothic Pro W3" panose="020B0300000000000000" pitchFamily="34" charset="-128"/>
                <a:ea typeface="Hiragino Kaku Gothic Pro W3" panose="020B0300000000000000" pitchFamily="34" charset="-128"/>
              </a:rPr>
              <a:t>時間以上削減できた</a:t>
            </a:r>
          </a:p>
        </p:txBody>
      </p:sp>
      <p:sp>
        <p:nvSpPr>
          <p:cNvPr id="42" name="AutoShape 42"/>
          <p:cNvSpPr/>
          <p:nvPr/>
        </p:nvSpPr>
        <p:spPr>
          <a:xfrm>
            <a:off x="10669979" y="3313220"/>
            <a:ext cx="6791080" cy="0"/>
          </a:xfrm>
          <a:prstGeom prst="line">
            <a:avLst/>
          </a:prstGeom>
          <a:ln w="47625" cap="flat">
            <a:solidFill>
              <a:srgbClr val="636566"/>
            </a:solidFill>
            <a:prstDash val="solid"/>
            <a:headEnd type="none" w="sm" len="sm"/>
            <a:tailEnd type="none" w="sm" len="sm"/>
          </a:ln>
        </p:spPr>
      </p:sp>
      <p:grpSp>
        <p:nvGrpSpPr>
          <p:cNvPr id="43" name="Group 43"/>
          <p:cNvGrpSpPr/>
          <p:nvPr/>
        </p:nvGrpSpPr>
        <p:grpSpPr>
          <a:xfrm>
            <a:off x="-524780" y="9283369"/>
            <a:ext cx="4033612" cy="4329087"/>
            <a:chOff x="0" y="0"/>
            <a:chExt cx="5378150" cy="5772115"/>
          </a:xfrm>
        </p:grpSpPr>
        <p:pic>
          <p:nvPicPr>
            <p:cNvPr id="44" name="Picture 4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797"/>
            <a:stretch>
              <a:fillRect/>
            </a:stretch>
          </p:blipFill>
          <p:spPr>
            <a:xfrm>
              <a:off x="0" y="0"/>
              <a:ext cx="5378150" cy="5772115"/>
            </a:xfrm>
            <a:prstGeom prst="rect">
              <a:avLst/>
            </a:prstGeom>
          </p:spPr>
        </p:pic>
        <p:pic>
          <p:nvPicPr>
            <p:cNvPr id="45" name="Picture 45"/>
            <p:cNvPicPr>
              <a:picLocks noChangeAspect="1"/>
            </p:cNvPicPr>
            <p:nvPr/>
          </p:nvPicPr>
          <p:blipFill>
            <a:blip r:embed="rId6"/>
            <a:srcRect/>
            <a:stretch>
              <a:fillRect/>
            </a:stretch>
          </p:blipFill>
          <p:spPr>
            <a:xfrm>
              <a:off x="3807747" y="3968083"/>
              <a:ext cx="1408136" cy="1408136"/>
            </a:xfrm>
            <a:prstGeom prst="rect">
              <a:avLst/>
            </a:prstGeom>
          </p:spPr>
        </p:pic>
        <p:sp>
          <p:nvSpPr>
            <p:cNvPr id="46" name="TextBox 46"/>
            <p:cNvSpPr txBox="1"/>
            <p:nvPr/>
          </p:nvSpPr>
          <p:spPr>
            <a:xfrm>
              <a:off x="290055" y="2886057"/>
              <a:ext cx="4925829" cy="990598"/>
            </a:xfrm>
            <a:prstGeom prst="rect">
              <a:avLst/>
            </a:prstGeom>
          </p:spPr>
          <p:txBody>
            <a:bodyPr lIns="0" tIns="0" rIns="0" bIns="0" rtlCol="0" anchor="t">
              <a:spAutoFit/>
            </a:bodyPr>
            <a:lstStyle/>
            <a:p>
              <a:pPr>
                <a:lnSpc>
                  <a:spcPts val="3000"/>
                </a:lnSpc>
              </a:pPr>
              <a:r>
                <a:rPr lang="en-US" sz="2000" spc="10">
                  <a:solidFill>
                    <a:srgbClr val="000000"/>
                  </a:solidFill>
                  <a:latin typeface="Hiragino Kaku Gothic Pro W3" panose="020B0300000000000000" pitchFamily="34" charset="-128"/>
                  <a:ea typeface="Hiragino Kaku Gothic Pro W3" panose="020B0300000000000000" pitchFamily="34" charset="-128"/>
                </a:rPr>
                <a:t>同じ業種・業界、課題を持つ事例を1〜2例紹介しましょう！</a:t>
              </a:r>
            </a:p>
          </p:txBody>
        </p:sp>
        <p:sp>
          <p:nvSpPr>
            <p:cNvPr id="47" name="TextBox 47"/>
            <p:cNvSpPr txBox="1"/>
            <p:nvPr/>
          </p:nvSpPr>
          <p:spPr>
            <a:xfrm>
              <a:off x="226160" y="1534326"/>
              <a:ext cx="4925829" cy="991040"/>
            </a:xfrm>
            <a:prstGeom prst="rect">
              <a:avLst/>
            </a:prstGeom>
          </p:spPr>
          <p:txBody>
            <a:bodyPr lIns="0" tIns="0" rIns="0" bIns="0" rtlCol="0" anchor="t">
              <a:spAutoFit/>
            </a:bodyPr>
            <a:lstStyle/>
            <a:p>
              <a:pPr>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他社事例はトヨクモのホームページで公開しています</a:t>
              </a:r>
              <a:r>
                <a:rPr lang="en-US" sz="2000" spc="10" dirty="0">
                  <a:solidFill>
                    <a:srgbClr val="000000"/>
                  </a:solidFill>
                  <a:latin typeface="Hiragino Kaku Gothic Pro W3" panose="020B0300000000000000" pitchFamily="34" charset="-128"/>
                  <a:ea typeface="Hiragino Kaku Gothic Pro W3" panose="020B0300000000000000" pitchFamily="34" charset="-128"/>
                </a:rPr>
                <a:t>。</a:t>
              </a:r>
            </a:p>
          </p:txBody>
        </p:sp>
      </p:grpSp>
      <p:sp>
        <p:nvSpPr>
          <p:cNvPr id="48" name="TextBox 48"/>
          <p:cNvSpPr txBox="1"/>
          <p:nvPr/>
        </p:nvSpPr>
        <p:spPr>
          <a:xfrm>
            <a:off x="1028700" y="1000125"/>
            <a:ext cx="2528186" cy="650627"/>
          </a:xfrm>
          <a:prstGeom prst="rect">
            <a:avLst/>
          </a:prstGeom>
        </p:spPr>
        <p:txBody>
          <a:bodyPr lIns="0" tIns="0" rIns="0" bIns="0" rtlCol="0" anchor="t">
            <a:spAutoFit/>
          </a:bodyPr>
          <a:lstStyle/>
          <a:p>
            <a:pPr>
              <a:lnSpc>
                <a:spcPts val="5399"/>
              </a:lnSpc>
              <a:spcBef>
                <a:spcPct val="0"/>
              </a:spcBef>
            </a:pPr>
            <a:r>
              <a:rPr lang="en-US" sz="4499" b="1" spc="22" dirty="0" err="1">
                <a:solidFill>
                  <a:srgbClr val="3D3D3D"/>
                </a:solidFill>
                <a:latin typeface="Hiragino Kaku Gothic Pro W3" panose="020B0300000000000000" pitchFamily="34" charset="-128"/>
                <a:ea typeface="Hiragino Kaku Gothic Pro W3" panose="020B0300000000000000" pitchFamily="34" charset="-128"/>
              </a:rPr>
              <a:t>他社事例</a:t>
            </a:r>
            <a:endParaRPr lang="en-US" sz="4499" b="1" spc="22"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49" name="TextBox 49"/>
          <p:cNvSpPr txBox="1"/>
          <p:nvPr/>
        </p:nvSpPr>
        <p:spPr>
          <a:xfrm>
            <a:off x="4038600" y="7965962"/>
            <a:ext cx="6371913" cy="1538883"/>
          </a:xfrm>
          <a:prstGeom prst="rect">
            <a:avLst/>
          </a:prstGeom>
        </p:spPr>
        <p:txBody>
          <a:bodyPr wrap="square" lIns="0" tIns="0" rIns="0" bIns="0" rtlCol="0" anchor="t">
            <a:spAutoFit/>
          </a:bodyPr>
          <a:lstStyle/>
          <a:p>
            <a:pPr>
              <a:lnSpc>
                <a:spcPts val="2400"/>
              </a:lnSpc>
              <a:spcBef>
                <a:spcPct val="0"/>
              </a:spcBef>
            </a:pPr>
            <a:r>
              <a:rPr lang="ja-JP" altLang="en-US" sz="2000" spc="10">
                <a:solidFill>
                  <a:srgbClr val="3D3D3D"/>
                </a:solidFill>
                <a:latin typeface="Hiragino Kaku Gothic Pro W3" panose="020B0300000000000000" pitchFamily="34" charset="-128"/>
                <a:ea typeface="Hiragino Kaku Gothic Pro W3" panose="020B0300000000000000" pitchFamily="34" charset="-128"/>
              </a:rPr>
              <a:t>業務内容：公用車の管理、国勢調査、選挙など</a:t>
            </a:r>
            <a:endParaRPr lang="en-US" altLang="ja-JP" sz="2000" spc="10" dirty="0">
              <a:solidFill>
                <a:srgbClr val="3D3D3D"/>
              </a:solidFill>
              <a:latin typeface="Hiragino Kaku Gothic Pro W3" panose="020B0300000000000000" pitchFamily="34" charset="-128"/>
              <a:ea typeface="Hiragino Kaku Gothic Pro W3" panose="020B0300000000000000" pitchFamily="34" charset="-128"/>
            </a:endParaRPr>
          </a:p>
          <a:p>
            <a:pPr>
              <a:lnSpc>
                <a:spcPts val="2400"/>
              </a:lnSpc>
              <a:spcBef>
                <a:spcPct val="0"/>
              </a:spcBef>
            </a:pPr>
            <a:endParaRPr lang="en-US" altLang="ja-JP" sz="2000" spc="10" dirty="0">
              <a:solidFill>
                <a:srgbClr val="3D3D3D"/>
              </a:solidFill>
              <a:latin typeface="Hiragino Kaku Gothic Pro W3" panose="020B0300000000000000" pitchFamily="34" charset="-128"/>
              <a:ea typeface="Hiragino Kaku Gothic Pro W3" panose="020B0300000000000000" pitchFamily="34" charset="-128"/>
            </a:endParaRPr>
          </a:p>
          <a:p>
            <a:pPr>
              <a:lnSpc>
                <a:spcPts val="2400"/>
              </a:lnSpc>
              <a:spcBef>
                <a:spcPct val="0"/>
              </a:spcBef>
            </a:pPr>
            <a:r>
              <a:rPr lang="en-US" altLang="ja-JP" sz="2000" spc="10" dirty="0" err="1">
                <a:solidFill>
                  <a:srgbClr val="3D3D3D"/>
                </a:solidFill>
                <a:latin typeface="Hiragino Kaku Gothic Pro W3" panose="020B0300000000000000" pitchFamily="34" charset="-128"/>
                <a:ea typeface="Hiragino Kaku Gothic Pro W3" panose="020B0300000000000000" pitchFamily="34" charset="-128"/>
              </a:rPr>
              <a:t>kintone</a:t>
            </a:r>
            <a:r>
              <a:rPr lang="ja-JP" altLang="en-US" sz="2000" spc="10">
                <a:solidFill>
                  <a:srgbClr val="3D3D3D"/>
                </a:solidFill>
                <a:latin typeface="Hiragino Kaku Gothic Pro W3" panose="020B0300000000000000" pitchFamily="34" charset="-128"/>
                <a:ea typeface="Hiragino Kaku Gothic Pro W3" panose="020B0300000000000000" pitchFamily="34" charset="-128"/>
              </a:rPr>
              <a:t>の利用用途：公用車の管理台帳、運転日報、</a:t>
            </a:r>
            <a:endParaRPr lang="en-US" altLang="ja-JP" sz="2000" spc="10" dirty="0">
              <a:solidFill>
                <a:srgbClr val="3D3D3D"/>
              </a:solidFill>
              <a:latin typeface="Hiragino Kaku Gothic Pro W3" panose="020B0300000000000000" pitchFamily="34" charset="-128"/>
              <a:ea typeface="Hiragino Kaku Gothic Pro W3" panose="020B0300000000000000" pitchFamily="34" charset="-128"/>
            </a:endParaRPr>
          </a:p>
          <a:p>
            <a:pPr>
              <a:lnSpc>
                <a:spcPts val="2400"/>
              </a:lnSpc>
              <a:spcBef>
                <a:spcPct val="0"/>
              </a:spcBef>
            </a:pPr>
            <a:r>
              <a:rPr lang="ja-JP" altLang="en-US" sz="2000" spc="10">
                <a:solidFill>
                  <a:srgbClr val="3D3D3D"/>
                </a:solidFill>
                <a:latin typeface="Hiragino Kaku Gothic Pro W3" panose="020B0300000000000000" pitchFamily="34" charset="-128"/>
                <a:ea typeface="Hiragino Kaku Gothic Pro W3" panose="020B0300000000000000" pitchFamily="34" charset="-128"/>
              </a:rPr>
              <a:t>国勢調査の問い合わせ管理、選挙情報の共有など</a:t>
            </a:r>
          </a:p>
          <a:p>
            <a:pPr>
              <a:lnSpc>
                <a:spcPts val="2400"/>
              </a:lnSpc>
              <a:spcBef>
                <a:spcPct val="0"/>
              </a:spcBef>
            </a:pPr>
            <a:endParaRPr lang="ja-JP" altLang="en-US" sz="2000" spc="10">
              <a:solidFill>
                <a:srgbClr val="3D3D3D"/>
              </a:solidFill>
              <a:latin typeface="Hiragino Kaku Gothic Pro W3" panose="020B0300000000000000" pitchFamily="34" charset="-128"/>
              <a:ea typeface="Hiragino Kaku Gothic Pro W3" panose="020B0300000000000000" pitchFamily="34" charset="-128"/>
            </a:endParaRPr>
          </a:p>
        </p:txBody>
      </p:sp>
      <p:sp>
        <p:nvSpPr>
          <p:cNvPr id="51" name="TextBox 51"/>
          <p:cNvSpPr txBox="1"/>
          <p:nvPr/>
        </p:nvSpPr>
        <p:spPr>
          <a:xfrm>
            <a:off x="6107240" y="7257568"/>
            <a:ext cx="2586718" cy="461665"/>
          </a:xfrm>
          <a:prstGeom prst="rect">
            <a:avLst/>
          </a:prstGeom>
        </p:spPr>
        <p:txBody>
          <a:bodyPr wrap="square" lIns="0" tIns="0" rIns="0" bIns="0" rtlCol="0" anchor="t">
            <a:spAutoFit/>
          </a:bodyPr>
          <a:lstStyle/>
          <a:p>
            <a:pPr>
              <a:lnSpc>
                <a:spcPts val="3600"/>
              </a:lnSpc>
              <a:spcBef>
                <a:spcPct val="0"/>
              </a:spcBef>
            </a:pPr>
            <a:r>
              <a:rPr lang="en-US" sz="3000" b="1" spc="15" dirty="0" err="1">
                <a:solidFill>
                  <a:srgbClr val="3D3D3D"/>
                </a:solidFill>
                <a:latin typeface="Hiragino Kaku Gothic Pro W3" panose="020B0300000000000000" pitchFamily="34" charset="-128"/>
                <a:ea typeface="Hiragino Kaku Gothic Pro W3" panose="020B0300000000000000" pitchFamily="34" charset="-128"/>
              </a:rPr>
              <a:t>神戸市役所</a:t>
            </a:r>
            <a:endParaRPr lang="en-US" sz="3000" b="1" spc="15"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52" name="TextBox 52"/>
          <p:cNvSpPr txBox="1"/>
          <p:nvPr/>
        </p:nvSpPr>
        <p:spPr>
          <a:xfrm>
            <a:off x="10834951" y="4190206"/>
            <a:ext cx="638249" cy="384721"/>
          </a:xfrm>
          <a:prstGeom prst="rect">
            <a:avLst/>
          </a:prstGeom>
        </p:spPr>
        <p:txBody>
          <a:bodyPr lIns="0" tIns="0" rIns="0" bIns="0" rtlCol="0" anchor="t">
            <a:spAutoFit/>
          </a:bodyPr>
          <a:lstStyle/>
          <a:p>
            <a:pPr algn="ctr">
              <a:lnSpc>
                <a:spcPts val="3000"/>
              </a:lnSpc>
              <a:spcBef>
                <a:spcPct val="0"/>
              </a:spcBef>
            </a:pPr>
            <a:r>
              <a:rPr lang="en-US" sz="2500" spc="12">
                <a:solidFill>
                  <a:srgbClr val="FFFFFF"/>
                </a:solidFill>
                <a:latin typeface="Hiragino Kaku Gothic Pro W3" panose="020B0300000000000000" pitchFamily="34" charset="-128"/>
                <a:ea typeface="Hiragino Kaku Gothic Pro W3" panose="020B0300000000000000" pitchFamily="34" charset="-128"/>
              </a:rPr>
              <a:t>課題</a:t>
            </a:r>
          </a:p>
        </p:txBody>
      </p:sp>
      <p:sp>
        <p:nvSpPr>
          <p:cNvPr id="53" name="TextBox 53"/>
          <p:cNvSpPr txBox="1"/>
          <p:nvPr/>
        </p:nvSpPr>
        <p:spPr>
          <a:xfrm>
            <a:off x="10675445" y="5961452"/>
            <a:ext cx="957262" cy="769441"/>
          </a:xfrm>
          <a:prstGeom prst="rect">
            <a:avLst/>
          </a:prstGeom>
        </p:spPr>
        <p:txBody>
          <a:bodyPr lIns="0" tIns="0" rIns="0" bIns="0" rtlCol="0" anchor="t">
            <a:spAutoFit/>
          </a:bodyPr>
          <a:lstStyle/>
          <a:p>
            <a:pPr algn="ctr">
              <a:lnSpc>
                <a:spcPts val="3000"/>
              </a:lnSpc>
              <a:spcBef>
                <a:spcPct val="0"/>
              </a:spcBef>
            </a:pPr>
            <a:r>
              <a:rPr lang="en-US" sz="2500" spc="12" dirty="0" err="1">
                <a:solidFill>
                  <a:srgbClr val="299DD2"/>
                </a:solidFill>
                <a:latin typeface="Hiragino Kaku Gothic Pro W3" panose="020B0300000000000000" pitchFamily="34" charset="-128"/>
                <a:ea typeface="Hiragino Kaku Gothic Pro W3" panose="020B0300000000000000" pitchFamily="34" charset="-128"/>
              </a:rPr>
              <a:t>解決策</a:t>
            </a:r>
            <a:endParaRPr lang="en-US" sz="2500" spc="12" dirty="0">
              <a:solidFill>
                <a:srgbClr val="299DD2"/>
              </a:solidFill>
              <a:latin typeface="Hiragino Kaku Gothic Pro W3" panose="020B0300000000000000" pitchFamily="34" charset="-128"/>
              <a:ea typeface="Hiragino Kaku Gothic Pro W3" panose="020B0300000000000000" pitchFamily="34" charset="-128"/>
            </a:endParaRPr>
          </a:p>
        </p:txBody>
      </p:sp>
      <p:sp>
        <p:nvSpPr>
          <p:cNvPr id="54" name="TextBox 54"/>
          <p:cNvSpPr txBox="1"/>
          <p:nvPr/>
        </p:nvSpPr>
        <p:spPr>
          <a:xfrm>
            <a:off x="10834951" y="7713978"/>
            <a:ext cx="638249" cy="384721"/>
          </a:xfrm>
          <a:prstGeom prst="rect">
            <a:avLst/>
          </a:prstGeom>
        </p:spPr>
        <p:txBody>
          <a:bodyPr lIns="0" tIns="0" rIns="0" bIns="0" rtlCol="0" anchor="t">
            <a:spAutoFit/>
          </a:bodyPr>
          <a:lstStyle/>
          <a:p>
            <a:pPr algn="ctr">
              <a:lnSpc>
                <a:spcPts val="3000"/>
              </a:lnSpc>
              <a:spcBef>
                <a:spcPct val="0"/>
              </a:spcBef>
            </a:pPr>
            <a:r>
              <a:rPr lang="en-US" sz="2500" spc="12" dirty="0" err="1">
                <a:solidFill>
                  <a:srgbClr val="FFFFFF"/>
                </a:solidFill>
                <a:latin typeface="Hiragino Kaku Gothic Pro W3" panose="020B0300000000000000" pitchFamily="34" charset="-128"/>
                <a:ea typeface="Hiragino Kaku Gothic Pro W3" panose="020B0300000000000000" pitchFamily="34" charset="-128"/>
              </a:rPr>
              <a:t>効果</a:t>
            </a:r>
            <a:endParaRPr lang="en-US" sz="2500" spc="12" dirty="0">
              <a:solidFill>
                <a:srgbClr val="FFFFFF"/>
              </a:solidFill>
              <a:latin typeface="Hiragino Kaku Gothic Pro W3" panose="020B0300000000000000" pitchFamily="34" charset="-128"/>
              <a:ea typeface="Hiragino Kaku Gothic Pro W3" panose="020B0300000000000000" pitchFamily="34" charset="-128"/>
            </a:endParaRPr>
          </a:p>
        </p:txBody>
      </p:sp>
      <p:sp>
        <p:nvSpPr>
          <p:cNvPr id="55" name="TextBox 55"/>
          <p:cNvSpPr txBox="1"/>
          <p:nvPr/>
        </p:nvSpPr>
        <p:spPr>
          <a:xfrm>
            <a:off x="12189514" y="5753100"/>
            <a:ext cx="5271546" cy="790088"/>
          </a:xfrm>
          <a:prstGeom prst="rect">
            <a:avLst/>
          </a:prstGeom>
        </p:spPr>
        <p:txBody>
          <a:bodyPr lIns="0" tIns="0" rIns="0" bIns="0" rtlCol="0" anchor="t">
            <a:spAutoFit/>
          </a:bodyPr>
          <a:lstStyle/>
          <a:p>
            <a:pPr>
              <a:lnSpc>
                <a:spcPct val="150000"/>
              </a:lnSpc>
              <a:spcBef>
                <a:spcPct val="0"/>
              </a:spcBef>
            </a:pPr>
            <a:r>
              <a:rPr lang="en-US" spc="8" dirty="0" err="1">
                <a:solidFill>
                  <a:srgbClr val="545454"/>
                </a:solidFill>
                <a:latin typeface="Hiragino Kaku Gothic Pro W3" panose="020B0300000000000000" pitchFamily="34" charset="-128"/>
                <a:ea typeface="Hiragino Kaku Gothic Pro W3" panose="020B0300000000000000" pitchFamily="34" charset="-128"/>
              </a:rPr>
              <a:t>kintoneとフォームブリッジで</a:t>
            </a:r>
            <a:endParaRPr lang="en-US" spc="8" dirty="0">
              <a:solidFill>
                <a:srgbClr val="545454"/>
              </a:solidFill>
              <a:latin typeface="Hiragino Kaku Gothic Pro W3" panose="020B0300000000000000" pitchFamily="34" charset="-128"/>
              <a:ea typeface="Hiragino Kaku Gothic Pro W3" panose="020B0300000000000000" pitchFamily="34" charset="-128"/>
            </a:endParaRPr>
          </a:p>
          <a:p>
            <a:pPr>
              <a:lnSpc>
                <a:spcPct val="150000"/>
              </a:lnSpc>
              <a:spcBef>
                <a:spcPct val="0"/>
              </a:spcBef>
            </a:pPr>
            <a:r>
              <a:rPr lang="en-US" spc="8" dirty="0" err="1">
                <a:solidFill>
                  <a:srgbClr val="545454"/>
                </a:solidFill>
                <a:latin typeface="Hiragino Kaku Gothic Pro W3" panose="020B0300000000000000" pitchFamily="34" charset="-128"/>
                <a:ea typeface="Hiragino Kaku Gothic Pro W3" panose="020B0300000000000000" pitchFamily="34" charset="-128"/>
              </a:rPr>
              <a:t>国勢調査の問い合わせフォームを設置</a:t>
            </a:r>
            <a:r>
              <a:rPr lang="en-US" spc="8" dirty="0">
                <a:solidFill>
                  <a:srgbClr val="545454"/>
                </a:solidFill>
                <a:latin typeface="Hiragino Kaku Gothic Pro W3" panose="020B0300000000000000" pitchFamily="34" charset="-128"/>
                <a:ea typeface="Hiragino Kaku Gothic Pro W3" panose="020B0300000000000000" pitchFamily="34" charset="-128"/>
              </a:rPr>
              <a:t>。</a:t>
            </a:r>
          </a:p>
        </p:txBody>
      </p:sp>
      <p:sp>
        <p:nvSpPr>
          <p:cNvPr id="56" name="TextBox 56"/>
          <p:cNvSpPr txBox="1"/>
          <p:nvPr/>
        </p:nvSpPr>
        <p:spPr>
          <a:xfrm>
            <a:off x="12189514" y="7139142"/>
            <a:ext cx="5271546" cy="1205586"/>
          </a:xfrm>
          <a:prstGeom prst="rect">
            <a:avLst/>
          </a:prstGeom>
        </p:spPr>
        <p:txBody>
          <a:bodyPr lIns="0" tIns="0" rIns="0" bIns="0" rtlCol="0" anchor="t">
            <a:spAutoFit/>
          </a:bodyPr>
          <a:lstStyle/>
          <a:p>
            <a:pPr>
              <a:lnSpc>
                <a:spcPct val="150000"/>
              </a:lnSpc>
              <a:spcBef>
                <a:spcPct val="0"/>
              </a:spcBef>
            </a:pPr>
            <a:r>
              <a:rPr lang="en-US" spc="8" dirty="0" err="1">
                <a:solidFill>
                  <a:srgbClr val="545454"/>
                </a:solidFill>
                <a:latin typeface="Hiragino Kaku Gothic Pro W3" panose="020B0300000000000000" pitchFamily="34" charset="-128"/>
                <a:ea typeface="Hiragino Kaku Gothic Pro W3" panose="020B0300000000000000" pitchFamily="34" charset="-128"/>
              </a:rPr>
              <a:t>電話問い合わせからWebフォームに移行し</a:t>
            </a:r>
            <a:endParaRPr lang="en-US" spc="8" dirty="0">
              <a:solidFill>
                <a:srgbClr val="545454"/>
              </a:solidFill>
              <a:latin typeface="Hiragino Kaku Gothic Pro W3" panose="020B0300000000000000" pitchFamily="34" charset="-128"/>
              <a:ea typeface="Hiragino Kaku Gothic Pro W3" panose="020B0300000000000000" pitchFamily="34" charset="-128"/>
            </a:endParaRPr>
          </a:p>
          <a:p>
            <a:pPr>
              <a:lnSpc>
                <a:spcPct val="150000"/>
              </a:lnSpc>
              <a:spcBef>
                <a:spcPct val="0"/>
              </a:spcBef>
            </a:pPr>
            <a:r>
              <a:rPr lang="en-US" spc="8" dirty="0" err="1">
                <a:solidFill>
                  <a:srgbClr val="545454"/>
                </a:solidFill>
                <a:latin typeface="Hiragino Kaku Gothic Pro W3" panose="020B0300000000000000" pitchFamily="34" charset="-128"/>
                <a:ea typeface="Hiragino Kaku Gothic Pro W3" panose="020B0300000000000000" pitchFamily="34" charset="-128"/>
              </a:rPr>
              <a:t>電話対応に追われていた時間を削減</a:t>
            </a:r>
            <a:r>
              <a:rPr lang="en-US" spc="8" dirty="0">
                <a:solidFill>
                  <a:srgbClr val="545454"/>
                </a:solidFill>
                <a:latin typeface="Hiragino Kaku Gothic Pro W3" panose="020B0300000000000000" pitchFamily="34" charset="-128"/>
                <a:ea typeface="Hiragino Kaku Gothic Pro W3" panose="020B0300000000000000" pitchFamily="34" charset="-128"/>
              </a:rPr>
              <a:t>。</a:t>
            </a:r>
          </a:p>
          <a:p>
            <a:pPr>
              <a:lnSpc>
                <a:spcPct val="150000"/>
              </a:lnSpc>
              <a:spcBef>
                <a:spcPct val="0"/>
              </a:spcBef>
            </a:pPr>
            <a:r>
              <a:rPr lang="en-US" spc="8" dirty="0">
                <a:solidFill>
                  <a:srgbClr val="545454"/>
                </a:solidFill>
                <a:latin typeface="Hiragino Kaku Gothic Pro W3" panose="020B0300000000000000" pitchFamily="34" charset="-128"/>
                <a:ea typeface="Hiragino Kaku Gothic Pro W3" panose="020B0300000000000000" pitchFamily="34" charset="-128"/>
              </a:rPr>
              <a:t>100時間以上の残業時間を削減できた。</a:t>
            </a:r>
          </a:p>
        </p:txBody>
      </p:sp>
      <p:sp>
        <p:nvSpPr>
          <p:cNvPr id="59" name="正方形/長方形 58">
            <a:extLst>
              <a:ext uri="{FF2B5EF4-FFF2-40B4-BE49-F238E27FC236}">
                <a16:creationId xmlns:a16="http://schemas.microsoft.com/office/drawing/2014/main" id="{CB8FE574-D185-591A-7F3F-20A6525D810E}"/>
              </a:ext>
            </a:extLst>
          </p:cNvPr>
          <p:cNvSpPr/>
          <p:nvPr/>
        </p:nvSpPr>
        <p:spPr>
          <a:xfrm>
            <a:off x="418514" y="7201683"/>
            <a:ext cx="3467685" cy="1964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pic>
        <p:nvPicPr>
          <p:cNvPr id="58" name="図 57" descr="ロゴ が含まれている画像&#10;&#10;自動的に生成された説明">
            <a:extLst>
              <a:ext uri="{FF2B5EF4-FFF2-40B4-BE49-F238E27FC236}">
                <a16:creationId xmlns:a16="http://schemas.microsoft.com/office/drawing/2014/main" id="{721F871F-5792-5FB0-6F16-386C3E2C41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819" y="7209058"/>
            <a:ext cx="3172181" cy="2030196"/>
          </a:xfrm>
          <a:prstGeom prst="rect">
            <a:avLst/>
          </a:prstGeom>
        </p:spPr>
      </p:pic>
      <p:pic>
        <p:nvPicPr>
          <p:cNvPr id="61" name="図 60" descr="屋外, 時計, 建物, タワー が含まれている画像&#10;&#10;自動的に生成された説明">
            <a:extLst>
              <a:ext uri="{FF2B5EF4-FFF2-40B4-BE49-F238E27FC236}">
                <a16:creationId xmlns:a16="http://schemas.microsoft.com/office/drawing/2014/main" id="{8F069ED0-C32A-A6EA-CD6F-38CF1AE09F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7114" y="2143683"/>
            <a:ext cx="6791077" cy="45245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1225349" y="2031932"/>
            <a:ext cx="165235" cy="165235"/>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5" name="TextBox 5"/>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6" name="Group 6"/>
          <p:cNvGrpSpPr/>
          <p:nvPr/>
        </p:nvGrpSpPr>
        <p:grpSpPr>
          <a:xfrm>
            <a:off x="1225349" y="2616065"/>
            <a:ext cx="165235" cy="165235"/>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pic>
        <p:nvPicPr>
          <p:cNvPr id="12" name="Picture 12"/>
          <p:cNvPicPr>
            <a:picLocks noChangeAspect="1"/>
          </p:cNvPicPr>
          <p:nvPr/>
        </p:nvPicPr>
        <p:blipFill>
          <a:blip r:embed="rId4"/>
          <a:srcRect/>
          <a:stretch>
            <a:fillRect/>
          </a:stretch>
        </p:blipFill>
        <p:spPr>
          <a:xfrm>
            <a:off x="11942695" y="1485869"/>
            <a:ext cx="2826479" cy="282647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4113361" y="602170"/>
            <a:ext cx="3788786" cy="2824369"/>
          </a:xfrm>
          <a:prstGeom prst="rect">
            <a:avLst/>
          </a:prstGeom>
        </p:spPr>
      </p:pic>
      <p:grpSp>
        <p:nvGrpSpPr>
          <p:cNvPr id="14" name="Group 14"/>
          <p:cNvGrpSpPr/>
          <p:nvPr/>
        </p:nvGrpSpPr>
        <p:grpSpPr>
          <a:xfrm>
            <a:off x="1225349" y="3378065"/>
            <a:ext cx="165235" cy="16523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16" name="TextBox 16"/>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7" name="Group 17"/>
          <p:cNvGrpSpPr/>
          <p:nvPr/>
        </p:nvGrpSpPr>
        <p:grpSpPr>
          <a:xfrm>
            <a:off x="1028700" y="4314230"/>
            <a:ext cx="16230600" cy="5146014"/>
            <a:chOff x="0" y="0"/>
            <a:chExt cx="4274726" cy="1063844"/>
          </a:xfrm>
        </p:grpSpPr>
        <p:sp>
          <p:nvSpPr>
            <p:cNvPr id="18" name="Freeform 18"/>
            <p:cNvSpPr/>
            <p:nvPr/>
          </p:nvSpPr>
          <p:spPr>
            <a:xfrm>
              <a:off x="0" y="0"/>
              <a:ext cx="4274726" cy="1063844"/>
            </a:xfrm>
            <a:custGeom>
              <a:avLst/>
              <a:gdLst/>
              <a:ahLst/>
              <a:cxnLst/>
              <a:rect l="l" t="t" r="r" b="b"/>
              <a:pathLst>
                <a:path w="4274726" h="1063844">
                  <a:moveTo>
                    <a:pt x="24327" y="0"/>
                  </a:moveTo>
                  <a:lnTo>
                    <a:pt x="4250399" y="0"/>
                  </a:lnTo>
                  <a:cubicBezTo>
                    <a:pt x="4263834" y="0"/>
                    <a:pt x="4274726" y="10891"/>
                    <a:pt x="4274726" y="24327"/>
                  </a:cubicBezTo>
                  <a:lnTo>
                    <a:pt x="4274726" y="1039517"/>
                  </a:lnTo>
                  <a:cubicBezTo>
                    <a:pt x="4274726" y="1052952"/>
                    <a:pt x="4263834" y="1063844"/>
                    <a:pt x="4250399" y="1063844"/>
                  </a:cubicBezTo>
                  <a:lnTo>
                    <a:pt x="24327" y="1063844"/>
                  </a:lnTo>
                  <a:cubicBezTo>
                    <a:pt x="10891" y="1063844"/>
                    <a:pt x="0" y="1052952"/>
                    <a:pt x="0" y="1039517"/>
                  </a:cubicBezTo>
                  <a:lnTo>
                    <a:pt x="0" y="24327"/>
                  </a:lnTo>
                  <a:cubicBezTo>
                    <a:pt x="0" y="10891"/>
                    <a:pt x="10891" y="0"/>
                    <a:pt x="24327" y="0"/>
                  </a:cubicBezTo>
                  <a:close/>
                </a:path>
              </a:pathLst>
            </a:custGeom>
            <a:solidFill>
              <a:srgbClr val="FFDE59">
                <a:alpha val="60000"/>
              </a:srgbClr>
            </a:solidFill>
          </p:spPr>
        </p:sp>
        <p:sp>
          <p:nvSpPr>
            <p:cNvPr id="19" name="TextBox 19"/>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20" name="Group 20"/>
          <p:cNvGrpSpPr/>
          <p:nvPr/>
        </p:nvGrpSpPr>
        <p:grpSpPr>
          <a:xfrm>
            <a:off x="1475728" y="6138486"/>
            <a:ext cx="257386" cy="257386"/>
            <a:chOff x="0" y="0"/>
            <a:chExt cx="67789" cy="67789"/>
          </a:xfrm>
        </p:grpSpPr>
        <p:sp>
          <p:nvSpPr>
            <p:cNvPr id="21" name="Freeform 21"/>
            <p:cNvSpPr/>
            <p:nvPr/>
          </p:nvSpPr>
          <p:spPr>
            <a:xfrm>
              <a:off x="0" y="0"/>
              <a:ext cx="67789" cy="67789"/>
            </a:xfrm>
            <a:custGeom>
              <a:avLst/>
              <a:gdLst/>
              <a:ahLst/>
              <a:cxnLst/>
              <a:rect l="l" t="t" r="r" b="b"/>
              <a:pathLst>
                <a:path w="67789" h="67789">
                  <a:moveTo>
                    <a:pt x="0" y="0"/>
                  </a:moveTo>
                  <a:lnTo>
                    <a:pt x="67789" y="0"/>
                  </a:lnTo>
                  <a:lnTo>
                    <a:pt x="67789" y="67789"/>
                  </a:lnTo>
                  <a:lnTo>
                    <a:pt x="0" y="67789"/>
                  </a:lnTo>
                  <a:close/>
                </a:path>
              </a:pathLst>
            </a:custGeom>
            <a:solidFill>
              <a:srgbClr val="FFEB9B"/>
            </a:solidFill>
            <a:ln w="19050">
              <a:solidFill>
                <a:srgbClr val="636566"/>
              </a:solidFill>
            </a:ln>
          </p:spPr>
        </p:sp>
        <p:sp>
          <p:nvSpPr>
            <p:cNvPr id="22" name="TextBox 22"/>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27" name="Group 27"/>
          <p:cNvGrpSpPr/>
          <p:nvPr/>
        </p:nvGrpSpPr>
        <p:grpSpPr>
          <a:xfrm>
            <a:off x="1475728" y="7918280"/>
            <a:ext cx="257386" cy="257386"/>
            <a:chOff x="0" y="0"/>
            <a:chExt cx="67789" cy="67789"/>
          </a:xfrm>
        </p:grpSpPr>
        <p:sp>
          <p:nvSpPr>
            <p:cNvPr id="28" name="Freeform 28"/>
            <p:cNvSpPr/>
            <p:nvPr/>
          </p:nvSpPr>
          <p:spPr>
            <a:xfrm>
              <a:off x="0" y="0"/>
              <a:ext cx="67789" cy="67789"/>
            </a:xfrm>
            <a:custGeom>
              <a:avLst/>
              <a:gdLst/>
              <a:ahLst/>
              <a:cxnLst/>
              <a:rect l="l" t="t" r="r" b="b"/>
              <a:pathLst>
                <a:path w="67789" h="67789">
                  <a:moveTo>
                    <a:pt x="0" y="0"/>
                  </a:moveTo>
                  <a:lnTo>
                    <a:pt x="67789" y="0"/>
                  </a:lnTo>
                  <a:lnTo>
                    <a:pt x="67789" y="67789"/>
                  </a:lnTo>
                  <a:lnTo>
                    <a:pt x="0" y="67789"/>
                  </a:lnTo>
                  <a:close/>
                </a:path>
              </a:pathLst>
            </a:custGeom>
            <a:solidFill>
              <a:srgbClr val="FFEB9B"/>
            </a:solidFill>
            <a:ln w="19050">
              <a:solidFill>
                <a:srgbClr val="636566"/>
              </a:solidFill>
            </a:ln>
          </p:spPr>
        </p:sp>
        <p:sp>
          <p:nvSpPr>
            <p:cNvPr id="29" name="TextBox 29"/>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33" name="Group 33"/>
          <p:cNvGrpSpPr/>
          <p:nvPr/>
        </p:nvGrpSpPr>
        <p:grpSpPr>
          <a:xfrm>
            <a:off x="6869020" y="6045737"/>
            <a:ext cx="257386" cy="257386"/>
            <a:chOff x="0" y="0"/>
            <a:chExt cx="67789" cy="67789"/>
          </a:xfrm>
        </p:grpSpPr>
        <p:sp>
          <p:nvSpPr>
            <p:cNvPr id="34" name="Freeform 34"/>
            <p:cNvSpPr/>
            <p:nvPr/>
          </p:nvSpPr>
          <p:spPr>
            <a:xfrm>
              <a:off x="0" y="0"/>
              <a:ext cx="67789" cy="67789"/>
            </a:xfrm>
            <a:custGeom>
              <a:avLst/>
              <a:gdLst/>
              <a:ahLst/>
              <a:cxnLst/>
              <a:rect l="l" t="t" r="r" b="b"/>
              <a:pathLst>
                <a:path w="67789" h="67789">
                  <a:moveTo>
                    <a:pt x="0" y="0"/>
                  </a:moveTo>
                  <a:lnTo>
                    <a:pt x="67789" y="0"/>
                  </a:lnTo>
                  <a:lnTo>
                    <a:pt x="67789" y="67789"/>
                  </a:lnTo>
                  <a:lnTo>
                    <a:pt x="0" y="67789"/>
                  </a:lnTo>
                  <a:close/>
                </a:path>
              </a:pathLst>
            </a:custGeom>
            <a:solidFill>
              <a:srgbClr val="FFEB9B"/>
            </a:solidFill>
            <a:ln w="19050">
              <a:solidFill>
                <a:srgbClr val="636566"/>
              </a:solidFill>
            </a:ln>
          </p:spPr>
        </p:sp>
        <p:sp>
          <p:nvSpPr>
            <p:cNvPr id="35" name="TextBox 35"/>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36" name="Group 36"/>
          <p:cNvGrpSpPr/>
          <p:nvPr/>
        </p:nvGrpSpPr>
        <p:grpSpPr>
          <a:xfrm>
            <a:off x="11814019" y="5981700"/>
            <a:ext cx="257386" cy="257386"/>
            <a:chOff x="0" y="0"/>
            <a:chExt cx="67789" cy="67789"/>
          </a:xfrm>
        </p:grpSpPr>
        <p:sp>
          <p:nvSpPr>
            <p:cNvPr id="37" name="Freeform 37"/>
            <p:cNvSpPr/>
            <p:nvPr/>
          </p:nvSpPr>
          <p:spPr>
            <a:xfrm>
              <a:off x="0" y="0"/>
              <a:ext cx="67789" cy="67789"/>
            </a:xfrm>
            <a:custGeom>
              <a:avLst/>
              <a:gdLst/>
              <a:ahLst/>
              <a:cxnLst/>
              <a:rect l="l" t="t" r="r" b="b"/>
              <a:pathLst>
                <a:path w="67789" h="67789">
                  <a:moveTo>
                    <a:pt x="0" y="0"/>
                  </a:moveTo>
                  <a:lnTo>
                    <a:pt x="67789" y="0"/>
                  </a:lnTo>
                  <a:lnTo>
                    <a:pt x="67789" y="67789"/>
                  </a:lnTo>
                  <a:lnTo>
                    <a:pt x="0" y="67789"/>
                  </a:lnTo>
                  <a:close/>
                </a:path>
              </a:pathLst>
            </a:custGeom>
            <a:solidFill>
              <a:srgbClr val="FFEB9B"/>
            </a:solidFill>
            <a:ln w="19050">
              <a:solidFill>
                <a:srgbClr val="636566"/>
              </a:solidFill>
            </a:ln>
          </p:spPr>
        </p:sp>
        <p:sp>
          <p:nvSpPr>
            <p:cNvPr id="38" name="TextBox 38"/>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51" name="Group 51"/>
          <p:cNvGrpSpPr/>
          <p:nvPr/>
        </p:nvGrpSpPr>
        <p:grpSpPr>
          <a:xfrm>
            <a:off x="6842497" y="7880115"/>
            <a:ext cx="257386" cy="257386"/>
            <a:chOff x="0" y="0"/>
            <a:chExt cx="67789" cy="67789"/>
          </a:xfrm>
        </p:grpSpPr>
        <p:sp>
          <p:nvSpPr>
            <p:cNvPr id="52" name="Freeform 52"/>
            <p:cNvSpPr/>
            <p:nvPr/>
          </p:nvSpPr>
          <p:spPr>
            <a:xfrm>
              <a:off x="0" y="0"/>
              <a:ext cx="67789" cy="67789"/>
            </a:xfrm>
            <a:custGeom>
              <a:avLst/>
              <a:gdLst/>
              <a:ahLst/>
              <a:cxnLst/>
              <a:rect l="l" t="t" r="r" b="b"/>
              <a:pathLst>
                <a:path w="67789" h="67789">
                  <a:moveTo>
                    <a:pt x="0" y="0"/>
                  </a:moveTo>
                  <a:lnTo>
                    <a:pt x="67789" y="0"/>
                  </a:lnTo>
                  <a:lnTo>
                    <a:pt x="67789" y="67789"/>
                  </a:lnTo>
                  <a:lnTo>
                    <a:pt x="0" y="67789"/>
                  </a:lnTo>
                  <a:close/>
                </a:path>
              </a:pathLst>
            </a:custGeom>
            <a:solidFill>
              <a:srgbClr val="FFEB9B"/>
            </a:solidFill>
            <a:ln w="19050">
              <a:solidFill>
                <a:srgbClr val="636566"/>
              </a:solidFill>
            </a:ln>
          </p:spPr>
        </p:sp>
        <p:sp>
          <p:nvSpPr>
            <p:cNvPr id="53" name="TextBox 53"/>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54" name="Group 54"/>
          <p:cNvGrpSpPr/>
          <p:nvPr/>
        </p:nvGrpSpPr>
        <p:grpSpPr>
          <a:xfrm>
            <a:off x="11934765" y="7941256"/>
            <a:ext cx="257386" cy="257386"/>
            <a:chOff x="0" y="0"/>
            <a:chExt cx="67789" cy="67789"/>
          </a:xfrm>
        </p:grpSpPr>
        <p:sp>
          <p:nvSpPr>
            <p:cNvPr id="55" name="Freeform 55"/>
            <p:cNvSpPr/>
            <p:nvPr/>
          </p:nvSpPr>
          <p:spPr>
            <a:xfrm>
              <a:off x="0" y="0"/>
              <a:ext cx="67789" cy="67789"/>
            </a:xfrm>
            <a:custGeom>
              <a:avLst/>
              <a:gdLst/>
              <a:ahLst/>
              <a:cxnLst/>
              <a:rect l="l" t="t" r="r" b="b"/>
              <a:pathLst>
                <a:path w="67789" h="67789">
                  <a:moveTo>
                    <a:pt x="0" y="0"/>
                  </a:moveTo>
                  <a:lnTo>
                    <a:pt x="67789" y="0"/>
                  </a:lnTo>
                  <a:lnTo>
                    <a:pt x="67789" y="67789"/>
                  </a:lnTo>
                  <a:lnTo>
                    <a:pt x="0" y="67789"/>
                  </a:lnTo>
                  <a:close/>
                </a:path>
              </a:pathLst>
            </a:custGeom>
            <a:solidFill>
              <a:srgbClr val="FFEB9B"/>
            </a:solidFill>
            <a:ln w="19050">
              <a:solidFill>
                <a:srgbClr val="636566"/>
              </a:solidFill>
            </a:ln>
          </p:spPr>
        </p:sp>
        <p:sp>
          <p:nvSpPr>
            <p:cNvPr id="56" name="TextBox 56"/>
            <p:cNvSpPr txBox="1"/>
            <p:nvPr/>
          </p:nvSpPr>
          <p:spPr>
            <a:xfrm>
              <a:off x="0" y="-19050"/>
              <a:ext cx="812800" cy="831850"/>
            </a:xfrm>
            <a:prstGeom prst="rect">
              <a:avLst/>
            </a:prstGeom>
          </p:spPr>
          <p:txBody>
            <a:bodyPr lIns="50800" tIns="50800" rIns="50800" bIns="50800" rtlCol="0" anchor="ctr"/>
            <a:lstStyle/>
            <a:p>
              <a:pPr algn="ctr">
                <a:lnSpc>
                  <a:spcPts val="2400"/>
                </a:lnSpc>
              </a:pPr>
              <a:endParaRPr dirty="0">
                <a:latin typeface="Hiragino Kaku Gothic Pro W3" panose="020B0300000000000000" pitchFamily="34" charset="-128"/>
                <a:ea typeface="Hiragino Kaku Gothic Pro W3" panose="020B0300000000000000" pitchFamily="34" charset="-128"/>
              </a:endParaRPr>
            </a:p>
          </p:txBody>
        </p:sp>
      </p:grpSp>
      <p:sp>
        <p:nvSpPr>
          <p:cNvPr id="61" name="TextBox 61"/>
          <p:cNvSpPr txBox="1"/>
          <p:nvPr/>
        </p:nvSpPr>
        <p:spPr>
          <a:xfrm>
            <a:off x="1028699" y="990600"/>
            <a:ext cx="4415777" cy="692497"/>
          </a:xfrm>
          <a:prstGeom prst="rect">
            <a:avLst/>
          </a:prstGeom>
        </p:spPr>
        <p:txBody>
          <a:bodyPr wrap="square" lIns="0" tIns="0" rIns="0" bIns="0" rtlCol="0" anchor="t">
            <a:spAutoFit/>
          </a:bodyPr>
          <a:lstStyle/>
          <a:p>
            <a:pPr>
              <a:lnSpc>
                <a:spcPts val="5400"/>
              </a:lnSpc>
              <a:spcBef>
                <a:spcPct val="0"/>
              </a:spcBef>
            </a:pPr>
            <a:r>
              <a:rPr lang="en-US" sz="4500" b="1" spc="22" dirty="0" err="1">
                <a:solidFill>
                  <a:srgbClr val="FF914D"/>
                </a:solidFill>
                <a:latin typeface="Hiragino Kaku Gothic Pro W3" panose="020B0300000000000000" pitchFamily="34" charset="-128"/>
                <a:ea typeface="Hiragino Kaku Gothic Pro W3" panose="020B0300000000000000" pitchFamily="34" charset="-128"/>
              </a:rPr>
              <a:t>提案書の使い方</a:t>
            </a:r>
            <a:endParaRPr lang="en-US" sz="4500" b="1" spc="22" dirty="0">
              <a:solidFill>
                <a:srgbClr val="FF914D"/>
              </a:solidFill>
              <a:latin typeface="Hiragino Kaku Gothic Pro W3" panose="020B0300000000000000" pitchFamily="34" charset="-128"/>
              <a:ea typeface="Hiragino Kaku Gothic Pro W3" panose="020B0300000000000000" pitchFamily="34" charset="-128"/>
            </a:endParaRPr>
          </a:p>
        </p:txBody>
      </p:sp>
      <p:sp>
        <p:nvSpPr>
          <p:cNvPr id="62" name="TextBox 62"/>
          <p:cNvSpPr txBox="1"/>
          <p:nvPr/>
        </p:nvSpPr>
        <p:spPr>
          <a:xfrm>
            <a:off x="14363017" y="1194593"/>
            <a:ext cx="3153995" cy="1339597"/>
          </a:xfrm>
          <a:prstGeom prst="rect">
            <a:avLst/>
          </a:prstGeom>
        </p:spPr>
        <p:txBody>
          <a:bodyPr wrap="square" lIns="0" tIns="0" rIns="0" bIns="0" rtlCol="0" anchor="t">
            <a:spAutoFit/>
          </a:bodyPr>
          <a:lstStyle/>
          <a:p>
            <a:pPr algn="ctr">
              <a:lnSpc>
                <a:spcPts val="3599"/>
              </a:lnSpc>
            </a:pPr>
            <a:r>
              <a:rPr lang="en-US" sz="2000" spc="14" dirty="0" err="1">
                <a:solidFill>
                  <a:srgbClr val="FFFFFF"/>
                </a:solidFill>
                <a:latin typeface="Hiragino Kaku Gothic Pro W3" panose="020B0300000000000000" pitchFamily="34" charset="-128"/>
                <a:ea typeface="Hiragino Kaku Gothic Pro W3" panose="020B0300000000000000" pitchFamily="34" charset="-128"/>
              </a:rPr>
              <a:t>この資料では</a:t>
            </a:r>
            <a:endParaRPr lang="en-US" sz="2000" spc="14" dirty="0">
              <a:solidFill>
                <a:srgbClr val="FFFFFF"/>
              </a:solidFill>
              <a:latin typeface="Hiragino Kaku Gothic Pro W3" panose="020B0300000000000000" pitchFamily="34" charset="-128"/>
              <a:ea typeface="Hiragino Kaku Gothic Pro W3" panose="020B0300000000000000" pitchFamily="34" charset="-128"/>
            </a:endParaRPr>
          </a:p>
          <a:p>
            <a:pPr algn="ctr">
              <a:lnSpc>
                <a:spcPts val="3599"/>
              </a:lnSpc>
            </a:pPr>
            <a:r>
              <a:rPr lang="en-US" sz="2800" b="1" spc="14" dirty="0">
                <a:solidFill>
                  <a:srgbClr val="FFFFFF"/>
                </a:solidFill>
                <a:latin typeface="Hiragino Kaku Gothic Pro W3" panose="020B0300000000000000" pitchFamily="34" charset="-128"/>
                <a:ea typeface="Hiragino Kaku Gothic Pro W3" panose="020B0300000000000000" pitchFamily="34" charset="-128"/>
              </a:rPr>
              <a:t>「</a:t>
            </a:r>
            <a:r>
              <a:rPr lang="en-US" sz="2800" b="1" spc="14" dirty="0" err="1">
                <a:solidFill>
                  <a:srgbClr val="FFFFFF"/>
                </a:solidFill>
                <a:latin typeface="Hiragino Kaku Gothic Pro W3" panose="020B0300000000000000" pitchFamily="34" charset="-128"/>
                <a:ea typeface="Hiragino Kaku Gothic Pro W3" panose="020B0300000000000000" pitchFamily="34" charset="-128"/>
              </a:rPr>
              <a:t>FormBridge</a:t>
            </a:r>
            <a:r>
              <a:rPr lang="en-US" sz="2800" b="1" spc="14" dirty="0">
                <a:solidFill>
                  <a:srgbClr val="FFFFFF"/>
                </a:solidFill>
                <a:latin typeface="Hiragino Kaku Gothic Pro W3" panose="020B0300000000000000" pitchFamily="34" charset="-128"/>
                <a:ea typeface="Hiragino Kaku Gothic Pro W3" panose="020B0300000000000000" pitchFamily="34" charset="-128"/>
              </a:rPr>
              <a:t>」</a:t>
            </a:r>
          </a:p>
          <a:p>
            <a:pPr algn="ctr">
              <a:lnSpc>
                <a:spcPts val="3599"/>
              </a:lnSpc>
            </a:pPr>
            <a:r>
              <a:rPr lang="en-US" sz="2000" spc="14" dirty="0" err="1">
                <a:solidFill>
                  <a:srgbClr val="FFFFFF"/>
                </a:solidFill>
                <a:latin typeface="Hiragino Kaku Gothic Pro W3" panose="020B0300000000000000" pitchFamily="34" charset="-128"/>
                <a:ea typeface="Hiragino Kaku Gothic Pro W3" panose="020B0300000000000000" pitchFamily="34" charset="-128"/>
              </a:rPr>
              <a:t>を提案します</a:t>
            </a:r>
            <a:endParaRPr lang="en-US" sz="2000" spc="14" dirty="0">
              <a:solidFill>
                <a:srgbClr val="FFFFFF"/>
              </a:solidFill>
              <a:latin typeface="Hiragino Kaku Gothic Pro W3" panose="020B0300000000000000" pitchFamily="34" charset="-128"/>
              <a:ea typeface="Hiragino Kaku Gothic Pro W3" panose="020B0300000000000000" pitchFamily="34" charset="-128"/>
            </a:endParaRPr>
          </a:p>
        </p:txBody>
      </p:sp>
      <p:sp>
        <p:nvSpPr>
          <p:cNvPr id="63" name="TextBox 63"/>
          <p:cNvSpPr txBox="1"/>
          <p:nvPr/>
        </p:nvSpPr>
        <p:spPr>
          <a:xfrm>
            <a:off x="1604421" y="2467570"/>
            <a:ext cx="8910830" cy="615553"/>
          </a:xfrm>
          <a:prstGeom prst="rect">
            <a:avLst/>
          </a:prstGeom>
        </p:spPr>
        <p:txBody>
          <a:bodyPr lIns="0" tIns="0" rIns="0" bIns="0" rtlCol="0" anchor="t">
            <a:spAutoFit/>
          </a:bodyPr>
          <a:lstStyle/>
          <a:p>
            <a:pPr>
              <a:lnSpc>
                <a:spcPts val="2400"/>
              </a:lnSpc>
              <a:spcBef>
                <a:spcPct val="0"/>
              </a:spcBef>
            </a:pPr>
            <a:r>
              <a:rPr lang="en-US" sz="2000" spc="10" dirty="0" err="1">
                <a:solidFill>
                  <a:srgbClr val="636566"/>
                </a:solidFill>
                <a:latin typeface="Hiragino Kaku Gothic Pro W3" panose="020B0300000000000000" pitchFamily="34" charset="-128"/>
                <a:ea typeface="Hiragino Kaku Gothic Pro W3" panose="020B0300000000000000" pitchFamily="34" charset="-128"/>
              </a:rPr>
              <a:t>トヨクモちゃんの付箋アドバイスをみながら資料を完成させましょう</a:t>
            </a:r>
            <a:r>
              <a:rPr lang="en-US" sz="2000" spc="10" dirty="0">
                <a:solidFill>
                  <a:srgbClr val="636566"/>
                </a:solidFill>
                <a:latin typeface="Hiragino Kaku Gothic Pro W3" panose="020B0300000000000000" pitchFamily="34" charset="-128"/>
                <a:ea typeface="Hiragino Kaku Gothic Pro W3" panose="020B0300000000000000" pitchFamily="34" charset="-128"/>
              </a:rPr>
              <a:t>。</a:t>
            </a:r>
          </a:p>
          <a:p>
            <a:pPr>
              <a:lnSpc>
                <a:spcPts val="2400"/>
              </a:lnSpc>
              <a:spcBef>
                <a:spcPct val="0"/>
              </a:spcBef>
            </a:pPr>
            <a:r>
              <a:rPr lang="en-US" altLang="ja-JP" sz="2000" spc="10" dirty="0" err="1">
                <a:solidFill>
                  <a:srgbClr val="636566"/>
                </a:solidFill>
                <a:latin typeface="Hiragino Kaku Gothic Pro W3" panose="020B0300000000000000" pitchFamily="34" charset="-128"/>
                <a:ea typeface="Hiragino Kaku Gothic Pro W3" panose="020B0300000000000000" pitchFamily="34" charset="-128"/>
              </a:rPr>
              <a:t>付箋アドバイスは見終えたら、スライドからは削除してください</a:t>
            </a:r>
            <a:r>
              <a:rPr lang="en-US" altLang="ja-JP" sz="2000" spc="10" dirty="0">
                <a:solidFill>
                  <a:srgbClr val="636566"/>
                </a:solidFill>
                <a:latin typeface="Hiragino Kaku Gothic Pro W3" panose="020B0300000000000000" pitchFamily="34" charset="-128"/>
                <a:ea typeface="Hiragino Kaku Gothic Pro W3" panose="020B0300000000000000" pitchFamily="34" charset="-128"/>
              </a:rPr>
              <a:t>。</a:t>
            </a:r>
            <a:endParaRPr lang="en-US" sz="2000" spc="10" dirty="0">
              <a:solidFill>
                <a:srgbClr val="636566"/>
              </a:solidFill>
              <a:latin typeface="Hiragino Kaku Gothic Pro W3" panose="020B0300000000000000" pitchFamily="34" charset="-128"/>
              <a:ea typeface="Hiragino Kaku Gothic Pro W3" panose="020B0300000000000000" pitchFamily="34" charset="-128"/>
            </a:endParaRPr>
          </a:p>
        </p:txBody>
      </p:sp>
      <p:sp>
        <p:nvSpPr>
          <p:cNvPr id="65" name="TextBox 65"/>
          <p:cNvSpPr txBox="1"/>
          <p:nvPr/>
        </p:nvSpPr>
        <p:spPr>
          <a:xfrm>
            <a:off x="1604421" y="1943100"/>
            <a:ext cx="5366769" cy="307777"/>
          </a:xfrm>
          <a:prstGeom prst="rect">
            <a:avLst/>
          </a:prstGeom>
        </p:spPr>
        <p:txBody>
          <a:bodyPr lIns="0" tIns="0" rIns="0" bIns="0" rtlCol="0" anchor="t">
            <a:spAutoFit/>
          </a:bodyPr>
          <a:lstStyle/>
          <a:p>
            <a:pPr>
              <a:lnSpc>
                <a:spcPts val="2400"/>
              </a:lnSpc>
              <a:spcBef>
                <a:spcPct val="0"/>
              </a:spcBef>
            </a:pPr>
            <a:r>
              <a:rPr lang="en-US" sz="2000" spc="10" dirty="0" err="1">
                <a:solidFill>
                  <a:srgbClr val="636566"/>
                </a:solidFill>
                <a:latin typeface="Hiragino Kaku Gothic Pro W3" panose="020B0300000000000000" pitchFamily="34" charset="-128"/>
                <a:ea typeface="Hiragino Kaku Gothic Pro W3" panose="020B0300000000000000" pitchFamily="34" charset="-128"/>
              </a:rPr>
              <a:t>提案書は自由に編集してOKです</a:t>
            </a:r>
            <a:r>
              <a:rPr lang="en-US" sz="2000" spc="10"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66" name="TextBox 66"/>
          <p:cNvSpPr txBox="1"/>
          <p:nvPr/>
        </p:nvSpPr>
        <p:spPr>
          <a:xfrm>
            <a:off x="1604421" y="4741284"/>
            <a:ext cx="11120979" cy="386516"/>
          </a:xfrm>
          <a:prstGeom prst="rect">
            <a:avLst/>
          </a:prstGeom>
        </p:spPr>
        <p:txBody>
          <a:bodyPr wrap="square" lIns="0" tIns="0" rIns="0" bIns="0" rtlCol="0" anchor="t">
            <a:spAutoFit/>
          </a:bodyPr>
          <a:lstStyle/>
          <a:p>
            <a:pPr>
              <a:lnSpc>
                <a:spcPts val="2999"/>
              </a:lnSpc>
              <a:spcBef>
                <a:spcPct val="0"/>
              </a:spcBef>
            </a:pPr>
            <a:r>
              <a:rPr lang="en-US" sz="2800" b="1" spc="12" dirty="0" err="1">
                <a:solidFill>
                  <a:srgbClr val="FF914D"/>
                </a:solidFill>
                <a:latin typeface="Hiragino Kaku Gothic Pro W3" panose="020B0300000000000000" pitchFamily="34" charset="-128"/>
                <a:ea typeface="Hiragino Kaku Gothic Pro W3" panose="020B0300000000000000" pitchFamily="34" charset="-128"/>
              </a:rPr>
              <a:t>課題に感じていることや実現したいことを選びましょう</a:t>
            </a:r>
            <a:r>
              <a:rPr lang="en-US" sz="2800" b="1" spc="12" dirty="0">
                <a:solidFill>
                  <a:srgbClr val="FF914D"/>
                </a:solidFill>
                <a:latin typeface="Hiragino Kaku Gothic Pro W3" panose="020B0300000000000000" pitchFamily="34" charset="-128"/>
                <a:ea typeface="Hiragino Kaku Gothic Pro W3" panose="020B0300000000000000" pitchFamily="34" charset="-128"/>
              </a:rPr>
              <a:t>！</a:t>
            </a:r>
          </a:p>
        </p:txBody>
      </p:sp>
      <p:sp>
        <p:nvSpPr>
          <p:cNvPr id="67" name="TextBox 67"/>
          <p:cNvSpPr txBox="1"/>
          <p:nvPr/>
        </p:nvSpPr>
        <p:spPr>
          <a:xfrm>
            <a:off x="1989693" y="5676900"/>
            <a:ext cx="3967743" cy="1512722"/>
          </a:xfrm>
          <a:prstGeom prst="rect">
            <a:avLst/>
          </a:prstGeom>
        </p:spPr>
        <p:txBody>
          <a:bodyPr wrap="square" lIns="0" tIns="0" rIns="0" bIns="0" rtlCol="0" anchor="t">
            <a:spAutoFit/>
          </a:bodyPr>
          <a:lstStyle/>
          <a:p>
            <a:pPr>
              <a:lnSpc>
                <a:spcPts val="2999"/>
              </a:lnSpc>
              <a:spcBef>
                <a:spcPct val="0"/>
              </a:spcBef>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kintoneにデータを転記する</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時間を削減したい</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r>
              <a:rPr lang="en-US" sz="2400" spc="12"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69" name="TextBox 69"/>
          <p:cNvSpPr txBox="1"/>
          <p:nvPr/>
        </p:nvSpPr>
        <p:spPr>
          <a:xfrm>
            <a:off x="12347630" y="5679721"/>
            <a:ext cx="4843088" cy="1527341"/>
          </a:xfrm>
          <a:prstGeom prst="rect">
            <a:avLst/>
          </a:prstGeom>
        </p:spPr>
        <p:txBody>
          <a:bodyPr lIns="0" tIns="0" rIns="0" bIns="0" rtlCol="0" anchor="t">
            <a:spAutoFit/>
          </a:bodyPr>
          <a:lstStyle/>
          <a:p>
            <a:pPr>
              <a:lnSpc>
                <a:spcPts val="2999"/>
              </a:lnSpc>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kintoneアプリ間のデータ集計に</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かかる時間を削減したい</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pP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pPr>
            <a:r>
              <a:rPr lang="en-US" sz="2400" spc="12"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70" name="TextBox 70"/>
          <p:cNvSpPr txBox="1"/>
          <p:nvPr/>
        </p:nvSpPr>
        <p:spPr>
          <a:xfrm>
            <a:off x="7382985" y="5680762"/>
            <a:ext cx="3972136" cy="1527341"/>
          </a:xfrm>
          <a:prstGeom prst="rect">
            <a:avLst/>
          </a:prstGeom>
        </p:spPr>
        <p:txBody>
          <a:bodyPr wrap="square" lIns="0" tIns="0" rIns="0" bIns="0" rtlCol="0" anchor="t">
            <a:spAutoFit/>
          </a:bodyPr>
          <a:lstStyle/>
          <a:p>
            <a:pPr>
              <a:lnSpc>
                <a:spcPts val="2999"/>
              </a:lnSpc>
              <a:spcBef>
                <a:spcPct val="0"/>
              </a:spcBef>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見積書や請求書の</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作成コストを削減したい</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r>
              <a:rPr lang="en-US" sz="2400" spc="12"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74" name="TextBox 74"/>
          <p:cNvSpPr txBox="1"/>
          <p:nvPr/>
        </p:nvSpPr>
        <p:spPr>
          <a:xfrm>
            <a:off x="2010344" y="7640219"/>
            <a:ext cx="3967743" cy="1527341"/>
          </a:xfrm>
          <a:prstGeom prst="rect">
            <a:avLst/>
          </a:prstGeom>
        </p:spPr>
        <p:txBody>
          <a:bodyPr wrap="square" lIns="0" tIns="0" rIns="0" bIns="0" rtlCol="0" anchor="t">
            <a:spAutoFit/>
          </a:bodyPr>
          <a:lstStyle/>
          <a:p>
            <a:pPr>
              <a:lnSpc>
                <a:spcPts val="2999"/>
              </a:lnSpc>
              <a:spcBef>
                <a:spcPct val="0"/>
              </a:spcBef>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外部との情報共有の際</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結局脱Excelできていない</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r>
              <a:rPr lang="en-US" sz="2400" spc="12"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76" name="TextBox 76"/>
          <p:cNvSpPr txBox="1"/>
          <p:nvPr/>
        </p:nvSpPr>
        <p:spPr>
          <a:xfrm>
            <a:off x="7390103" y="7620065"/>
            <a:ext cx="4154092" cy="1527341"/>
          </a:xfrm>
          <a:prstGeom prst="rect">
            <a:avLst/>
          </a:prstGeom>
        </p:spPr>
        <p:txBody>
          <a:bodyPr wrap="square" lIns="0" tIns="0" rIns="0" bIns="0" rtlCol="0" anchor="t">
            <a:spAutoFit/>
          </a:bodyPr>
          <a:lstStyle/>
          <a:p>
            <a:pPr>
              <a:lnSpc>
                <a:spcPts val="2999"/>
              </a:lnSpc>
              <a:spcBef>
                <a:spcPct val="0"/>
              </a:spcBef>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kintoneのデータを引用して</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メール送信したい</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spcBef>
                <a:spcPct val="0"/>
              </a:spcBef>
            </a:pPr>
            <a:r>
              <a:rPr lang="en-US" sz="2400" spc="12"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77" name="TextBox 77"/>
          <p:cNvSpPr txBox="1"/>
          <p:nvPr/>
        </p:nvSpPr>
        <p:spPr>
          <a:xfrm>
            <a:off x="12401551" y="7581900"/>
            <a:ext cx="4318812" cy="1527341"/>
          </a:xfrm>
          <a:prstGeom prst="rect">
            <a:avLst/>
          </a:prstGeom>
        </p:spPr>
        <p:txBody>
          <a:bodyPr lIns="0" tIns="0" rIns="0" bIns="0" rtlCol="0" anchor="t">
            <a:spAutoFit/>
          </a:bodyPr>
          <a:lstStyle/>
          <a:p>
            <a:pPr>
              <a:lnSpc>
                <a:spcPts val="2999"/>
              </a:lnSpc>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kintoneアプリのデータを</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pPr>
            <a:r>
              <a:rPr lang="en-US" sz="2400" spc="12" dirty="0" err="1">
                <a:solidFill>
                  <a:srgbClr val="636566"/>
                </a:solidFill>
                <a:latin typeface="Hiragino Kaku Gothic Pro W3" panose="020B0300000000000000" pitchFamily="34" charset="-128"/>
                <a:ea typeface="Hiragino Kaku Gothic Pro W3" panose="020B0300000000000000" pitchFamily="34" charset="-128"/>
              </a:rPr>
              <a:t>バックアップしたい</a:t>
            </a: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pPr>
            <a:endParaRPr lang="en-US" sz="2400" spc="12" dirty="0">
              <a:solidFill>
                <a:srgbClr val="636566"/>
              </a:solidFill>
              <a:latin typeface="Hiragino Kaku Gothic Pro W3" panose="020B0300000000000000" pitchFamily="34" charset="-128"/>
              <a:ea typeface="Hiragino Kaku Gothic Pro W3" panose="020B0300000000000000" pitchFamily="34" charset="-128"/>
            </a:endParaRPr>
          </a:p>
          <a:p>
            <a:pPr>
              <a:lnSpc>
                <a:spcPts val="2999"/>
              </a:lnSpc>
            </a:pPr>
            <a:r>
              <a:rPr lang="en-US" sz="2400" spc="12"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78" name="TextBox 78"/>
          <p:cNvSpPr txBox="1"/>
          <p:nvPr/>
        </p:nvSpPr>
        <p:spPr>
          <a:xfrm>
            <a:off x="1604421" y="3238500"/>
            <a:ext cx="9747681" cy="692497"/>
          </a:xfrm>
          <a:prstGeom prst="rect">
            <a:avLst/>
          </a:prstGeom>
        </p:spPr>
        <p:txBody>
          <a:bodyPr lIns="0" tIns="0" rIns="0" bIns="0" rtlCol="0" anchor="t">
            <a:spAutoFit/>
          </a:bodyPr>
          <a:lstStyle/>
          <a:p>
            <a:pPr>
              <a:lnSpc>
                <a:spcPts val="3000"/>
              </a:lnSpc>
            </a:pPr>
            <a:r>
              <a:rPr lang="en-US" sz="2000" spc="10" dirty="0" err="1">
                <a:solidFill>
                  <a:srgbClr val="636566"/>
                </a:solidFill>
                <a:latin typeface="Hiragino Kaku Gothic Pro W3" panose="020B0300000000000000" pitchFamily="34" charset="-128"/>
                <a:ea typeface="Hiragino Kaku Gothic Pro W3" panose="020B0300000000000000" pitchFamily="34" charset="-128"/>
              </a:rPr>
              <a:t>利用する「用途」を一つ選んでください</a:t>
            </a:r>
            <a:r>
              <a:rPr lang="en-US" sz="2000" spc="10" dirty="0">
                <a:solidFill>
                  <a:srgbClr val="636566"/>
                </a:solidFill>
                <a:latin typeface="Hiragino Kaku Gothic Pro W3" panose="020B0300000000000000" pitchFamily="34" charset="-128"/>
                <a:ea typeface="Hiragino Kaku Gothic Pro W3" panose="020B0300000000000000" pitchFamily="34" charset="-128"/>
              </a:rPr>
              <a:t>。</a:t>
            </a:r>
          </a:p>
          <a:p>
            <a:pPr>
              <a:lnSpc>
                <a:spcPts val="2400"/>
              </a:lnSpc>
              <a:spcBef>
                <a:spcPct val="0"/>
              </a:spcBef>
            </a:pPr>
            <a:r>
              <a:rPr lang="en-US" sz="2000" spc="10" dirty="0" err="1">
                <a:solidFill>
                  <a:srgbClr val="636566"/>
                </a:solidFill>
                <a:latin typeface="Hiragino Kaku Gothic Pro W3" panose="020B0300000000000000" pitchFamily="34" charset="-128"/>
                <a:ea typeface="Hiragino Kaku Gothic Pro W3" panose="020B0300000000000000" pitchFamily="34" charset="-128"/>
              </a:rPr>
              <a:t>まずは、最も課題と感じている用途から提案・導入をすすめるのがおすすめです</a:t>
            </a:r>
            <a:r>
              <a:rPr lang="en-US" sz="2000" spc="10" dirty="0">
                <a:solidFill>
                  <a:srgbClr val="636566"/>
                </a:solidFill>
                <a:latin typeface="Hiragino Kaku Gothic Pro W3" panose="020B0300000000000000" pitchFamily="34" charset="-128"/>
                <a:ea typeface="Hiragino Kaku Gothic Pro W3" panose="020B0300000000000000" pitchFamily="34" charset="-128"/>
              </a:rPr>
              <a:t>。</a:t>
            </a:r>
          </a:p>
        </p:txBody>
      </p:sp>
      <p:pic>
        <p:nvPicPr>
          <p:cNvPr id="23" name="図 22" descr="黒い背景に白い文字がある&#10;&#10;中程度の精度で自動的に生成された説明">
            <a:extLst>
              <a:ext uri="{FF2B5EF4-FFF2-40B4-BE49-F238E27FC236}">
                <a16:creationId xmlns:a16="http://schemas.microsoft.com/office/drawing/2014/main" id="{1B7A699A-4BC3-E100-FFC0-610E20DA2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8247" y="6754384"/>
            <a:ext cx="3246643" cy="514052"/>
          </a:xfrm>
          <a:prstGeom prst="rect">
            <a:avLst/>
          </a:prstGeom>
        </p:spPr>
      </p:pic>
      <p:pic>
        <p:nvPicPr>
          <p:cNvPr id="25" name="図 24" descr="図形&#10;&#10;中程度の精度で自動的に生成された説明">
            <a:extLst>
              <a:ext uri="{FF2B5EF4-FFF2-40B4-BE49-F238E27FC236}">
                <a16:creationId xmlns:a16="http://schemas.microsoft.com/office/drawing/2014/main" id="{B2473846-2602-E1F7-6F71-B2168D8793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85692" y="6752935"/>
            <a:ext cx="3254323" cy="515268"/>
          </a:xfrm>
          <a:prstGeom prst="rect">
            <a:avLst/>
          </a:prstGeom>
        </p:spPr>
      </p:pic>
      <p:pic>
        <p:nvPicPr>
          <p:cNvPr id="30" name="図 29" descr="図形&#10;&#10;中程度の精度で自動的に生成された説明">
            <a:extLst>
              <a:ext uri="{FF2B5EF4-FFF2-40B4-BE49-F238E27FC236}">
                <a16:creationId xmlns:a16="http://schemas.microsoft.com/office/drawing/2014/main" id="{968B6775-997A-FE00-07D3-8FCB56A46B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16088" y="8683380"/>
            <a:ext cx="2453495" cy="485588"/>
          </a:xfrm>
          <a:prstGeom prst="rect">
            <a:avLst/>
          </a:prstGeom>
        </p:spPr>
      </p:pic>
      <p:pic>
        <p:nvPicPr>
          <p:cNvPr id="32" name="図 31" descr="図形 が含まれている画像&#10;&#10;自動的に生成された説明">
            <a:extLst>
              <a:ext uri="{FF2B5EF4-FFF2-40B4-BE49-F238E27FC236}">
                <a16:creationId xmlns:a16="http://schemas.microsoft.com/office/drawing/2014/main" id="{98585B5E-BD34-D2BF-8E19-5F43F4EAF5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73052" y="8658117"/>
            <a:ext cx="2439192" cy="536114"/>
          </a:xfrm>
          <a:prstGeom prst="rect">
            <a:avLst/>
          </a:prstGeom>
        </p:spPr>
      </p:pic>
      <p:pic>
        <p:nvPicPr>
          <p:cNvPr id="40" name="図 39" descr="図形&#10;&#10;中程度の精度で自動的に生成された説明">
            <a:extLst>
              <a:ext uri="{FF2B5EF4-FFF2-40B4-BE49-F238E27FC236}">
                <a16:creationId xmlns:a16="http://schemas.microsoft.com/office/drawing/2014/main" id="{180A15F6-DB05-770F-9543-618BBE06F3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90619" y="6688469"/>
            <a:ext cx="3344089" cy="515547"/>
          </a:xfrm>
          <a:prstGeom prst="rect">
            <a:avLst/>
          </a:prstGeom>
        </p:spPr>
      </p:pic>
      <p:pic>
        <p:nvPicPr>
          <p:cNvPr id="42" name="図 41" descr="文字が書かれている&#10;&#10;中程度の精度で自動的に生成された説明">
            <a:extLst>
              <a:ext uri="{FF2B5EF4-FFF2-40B4-BE49-F238E27FC236}">
                <a16:creationId xmlns:a16="http://schemas.microsoft.com/office/drawing/2014/main" id="{A7956B64-0D41-4451-0892-49E6A5E932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96873" y="8718514"/>
            <a:ext cx="2507994" cy="514661"/>
          </a:xfrm>
          <a:prstGeom prst="rect">
            <a:avLst/>
          </a:prstGeom>
        </p:spPr>
      </p:pic>
      <p:sp>
        <p:nvSpPr>
          <p:cNvPr id="2" name="テキスト ボックス 1">
            <a:extLst>
              <a:ext uri="{FF2B5EF4-FFF2-40B4-BE49-F238E27FC236}">
                <a16:creationId xmlns:a16="http://schemas.microsoft.com/office/drawing/2014/main" id="{C44BF7C0-8BE3-91A5-F28E-17BB89BBEA1B}"/>
              </a:ext>
            </a:extLst>
          </p:cNvPr>
          <p:cNvSpPr txBox="1"/>
          <p:nvPr/>
        </p:nvSpPr>
        <p:spPr>
          <a:xfrm>
            <a:off x="1171368" y="5646990"/>
            <a:ext cx="954107" cy="1015663"/>
          </a:xfrm>
          <a:prstGeom prst="rect">
            <a:avLst/>
          </a:prstGeom>
          <a:noFill/>
        </p:spPr>
        <p:txBody>
          <a:bodyPr wrap="none" rtlCol="0">
            <a:spAutoFit/>
          </a:bodyPr>
          <a:lstStyle/>
          <a:p>
            <a:r>
              <a:rPr kumimoji="1" lang="ja-JP" altLang="en-US" sz="6000">
                <a:solidFill>
                  <a:srgbClr val="004AAD"/>
                </a:solidFill>
                <a:latin typeface="Hiragino Kaku Gothic Pro W3" panose="020B0300000000000000" pitchFamily="34" charset="-128"/>
                <a:ea typeface="Hiragino Kaku Gothic Pro W3" panose="020B0300000000000000" pitchFamily="34" charset="-128"/>
              </a:rPr>
              <a:t>✔︎</a:t>
            </a:r>
          </a:p>
        </p:txBody>
      </p:sp>
    </p:spTree>
    <p:extLst>
      <p:ext uri="{BB962C8B-B14F-4D97-AF65-F5344CB8AC3E}">
        <p14:creationId xmlns:p14="http://schemas.microsoft.com/office/powerpoint/2010/main" val="2736273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図 2" descr="人, 男, 屋外, 立つ が含まれている画像&#10;&#10;自動的に生成された説明">
            <a:extLst>
              <a:ext uri="{FF2B5EF4-FFF2-40B4-BE49-F238E27FC236}">
                <a16:creationId xmlns:a16="http://schemas.microsoft.com/office/drawing/2014/main" id="{52E48F15-859F-3F58-F697-5789C1426DAB}"/>
              </a:ext>
            </a:extLst>
          </p:cNvPr>
          <p:cNvPicPr>
            <a:picLocks noChangeAspect="1"/>
          </p:cNvPicPr>
          <p:nvPr/>
        </p:nvPicPr>
        <p:blipFill rotWithShape="1">
          <a:blip r:embed="rId4">
            <a:extLst>
              <a:ext uri="{28A0092B-C50C-407E-A947-70E740481C1C}">
                <a14:useLocalDpi xmlns:a14="http://schemas.microsoft.com/office/drawing/2010/main" val="0"/>
              </a:ext>
            </a:extLst>
          </a:blip>
          <a:srcRect t="11340"/>
          <a:stretch/>
        </p:blipFill>
        <p:spPr>
          <a:xfrm>
            <a:off x="2034804" y="2165955"/>
            <a:ext cx="6804380" cy="4524555"/>
          </a:xfrm>
          <a:prstGeom prst="rect">
            <a:avLst/>
          </a:prstGeom>
        </p:spPr>
      </p:pic>
      <p:sp>
        <p:nvSpPr>
          <p:cNvPr id="5" name="AutoShape 5"/>
          <p:cNvSpPr/>
          <p:nvPr/>
        </p:nvSpPr>
        <p:spPr>
          <a:xfrm rot="-5400000" flipV="1">
            <a:off x="9811231" y="6303098"/>
            <a:ext cx="2729313" cy="15369"/>
          </a:xfrm>
          <a:prstGeom prst="line">
            <a:avLst/>
          </a:prstGeom>
          <a:ln w="95250" cap="flat">
            <a:solidFill>
              <a:srgbClr val="636566"/>
            </a:solidFill>
            <a:prstDash val="solid"/>
            <a:headEnd type="none" w="sm" len="sm"/>
            <a:tailEnd type="none" w="sm" len="sm"/>
          </a:ln>
        </p:spPr>
      </p:sp>
      <p:grpSp>
        <p:nvGrpSpPr>
          <p:cNvPr id="6" name="Group 6"/>
          <p:cNvGrpSpPr/>
          <p:nvPr/>
        </p:nvGrpSpPr>
        <p:grpSpPr>
          <a:xfrm>
            <a:off x="10590829" y="3846034"/>
            <a:ext cx="1126495" cy="1126495"/>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89DD2"/>
            </a:solidFill>
          </p:spPr>
        </p:sp>
        <p:sp>
          <p:nvSpPr>
            <p:cNvPr id="8" name="TextBox 8"/>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9" name="Group 9"/>
          <p:cNvGrpSpPr/>
          <p:nvPr/>
        </p:nvGrpSpPr>
        <p:grpSpPr>
          <a:xfrm>
            <a:off x="10590829" y="5541005"/>
            <a:ext cx="1126495" cy="1126495"/>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9EAFF"/>
            </a:solidFill>
          </p:spPr>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12" name="Group 12"/>
          <p:cNvGrpSpPr/>
          <p:nvPr/>
        </p:nvGrpSpPr>
        <p:grpSpPr>
          <a:xfrm>
            <a:off x="10593342" y="7369805"/>
            <a:ext cx="1121468" cy="1126495"/>
            <a:chOff x="1813" y="0"/>
            <a:chExt cx="809173"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89DD2"/>
            </a:solidFill>
          </p:spPr>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15" name="Group 15"/>
          <p:cNvGrpSpPr/>
          <p:nvPr/>
        </p:nvGrpSpPr>
        <p:grpSpPr>
          <a:xfrm>
            <a:off x="11938353" y="4273214"/>
            <a:ext cx="108286" cy="108286"/>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21" name="Group 21"/>
          <p:cNvGrpSpPr/>
          <p:nvPr/>
        </p:nvGrpSpPr>
        <p:grpSpPr>
          <a:xfrm>
            <a:off x="11938353" y="6040263"/>
            <a:ext cx="108286" cy="108286"/>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23" name="TextBox 23"/>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24" name="Group 24"/>
          <p:cNvGrpSpPr/>
          <p:nvPr/>
        </p:nvGrpSpPr>
        <p:grpSpPr>
          <a:xfrm>
            <a:off x="11938353" y="7684577"/>
            <a:ext cx="108286" cy="108286"/>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36566"/>
            </a:solidFill>
          </p:spPr>
        </p:sp>
        <p:sp>
          <p:nvSpPr>
            <p:cNvPr id="26" name="TextBox 26"/>
            <p:cNvSpPr txBox="1"/>
            <p:nvPr/>
          </p:nvSpPr>
          <p:spPr>
            <a:xfrm>
              <a:off x="76200" y="57150"/>
              <a:ext cx="660400" cy="6794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grpSp>
        <p:nvGrpSpPr>
          <p:cNvPr id="35" name="Group 35"/>
          <p:cNvGrpSpPr/>
          <p:nvPr/>
        </p:nvGrpSpPr>
        <p:grpSpPr>
          <a:xfrm>
            <a:off x="228600" y="7040100"/>
            <a:ext cx="10201593" cy="2348878"/>
            <a:chOff x="0" y="0"/>
            <a:chExt cx="2391179" cy="618635"/>
          </a:xfrm>
        </p:grpSpPr>
        <p:sp>
          <p:nvSpPr>
            <p:cNvPr id="36" name="Freeform 36"/>
            <p:cNvSpPr/>
            <p:nvPr/>
          </p:nvSpPr>
          <p:spPr>
            <a:xfrm>
              <a:off x="0" y="0"/>
              <a:ext cx="2391179" cy="618635"/>
            </a:xfrm>
            <a:custGeom>
              <a:avLst/>
              <a:gdLst/>
              <a:ahLst/>
              <a:cxnLst/>
              <a:rect l="l" t="t" r="r" b="b"/>
              <a:pathLst>
                <a:path w="2391179" h="618635">
                  <a:moveTo>
                    <a:pt x="0" y="0"/>
                  </a:moveTo>
                  <a:lnTo>
                    <a:pt x="2391179" y="0"/>
                  </a:lnTo>
                  <a:lnTo>
                    <a:pt x="2391179" y="618635"/>
                  </a:lnTo>
                  <a:lnTo>
                    <a:pt x="0" y="618635"/>
                  </a:lnTo>
                  <a:close/>
                </a:path>
              </a:pathLst>
            </a:custGeom>
            <a:solidFill>
              <a:srgbClr val="F8F8F8"/>
            </a:solidFill>
          </p:spPr>
        </p:sp>
        <p:sp>
          <p:nvSpPr>
            <p:cNvPr id="37" name="TextBox 37"/>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sp>
        <p:nvSpPr>
          <p:cNvPr id="39" name="TextBox 39"/>
          <p:cNvSpPr txBox="1"/>
          <p:nvPr/>
        </p:nvSpPr>
        <p:spPr>
          <a:xfrm>
            <a:off x="12189514" y="4076700"/>
            <a:ext cx="5271546" cy="1195135"/>
          </a:xfrm>
          <a:prstGeom prst="rect">
            <a:avLst/>
          </a:prstGeom>
        </p:spPr>
        <p:txBody>
          <a:bodyPr lIns="0" tIns="0" rIns="0" bIns="0" rtlCol="0" anchor="t">
            <a:spAutoFit/>
          </a:bodyPr>
          <a:lstStyle/>
          <a:p>
            <a:pPr>
              <a:lnSpc>
                <a:spcPct val="150000"/>
              </a:lnSpc>
              <a:spcBef>
                <a:spcPct val="0"/>
              </a:spcBef>
            </a:pPr>
            <a:r>
              <a:rPr lang="ja-JP" altLang="en-US" b="0" i="0">
                <a:solidFill>
                  <a:srgbClr val="444444"/>
                </a:solidFill>
                <a:effectLst/>
                <a:latin typeface="Hiragino Kaku Gothic Pro W3" panose="020B0300000000000000" pitchFamily="34" charset="-128"/>
                <a:ea typeface="Hiragino Kaku Gothic Pro W3" panose="020B0300000000000000" pitchFamily="34" charset="-128"/>
              </a:rPr>
              <a:t>イベント参加者の管理を</a:t>
            </a:r>
            <a:r>
              <a:rPr lang="en-US" altLang="ja-JP" b="0" i="0" dirty="0">
                <a:solidFill>
                  <a:srgbClr val="444444"/>
                </a:solidFill>
                <a:effectLst/>
                <a:latin typeface="Hiragino Kaku Gothic Pro W3" panose="020B0300000000000000" pitchFamily="34" charset="-128"/>
                <a:ea typeface="Hiragino Kaku Gothic Pro W3" panose="020B0300000000000000" pitchFamily="34" charset="-128"/>
              </a:rPr>
              <a:t>Excel</a:t>
            </a:r>
            <a:r>
              <a:rPr lang="ja-JP" altLang="en-US" b="0" i="0">
                <a:solidFill>
                  <a:srgbClr val="444444"/>
                </a:solidFill>
                <a:effectLst/>
                <a:latin typeface="Hiragino Kaku Gothic Pro W3" panose="020B0300000000000000" pitchFamily="34" charset="-128"/>
                <a:ea typeface="Hiragino Kaku Gothic Pro W3" panose="020B0300000000000000" pitchFamily="34" charset="-128"/>
              </a:rPr>
              <a:t>で行なっており、</a:t>
            </a:r>
            <a:endParaRPr lang="en-US" altLang="ja-JP" b="0" i="0" dirty="0">
              <a:solidFill>
                <a:srgbClr val="444444"/>
              </a:solidFill>
              <a:effectLst/>
              <a:latin typeface="Hiragino Kaku Gothic Pro W3" panose="020B0300000000000000" pitchFamily="34" charset="-128"/>
              <a:ea typeface="Hiragino Kaku Gothic Pro W3" panose="020B0300000000000000" pitchFamily="34" charset="-128"/>
            </a:endParaRPr>
          </a:p>
          <a:p>
            <a:pPr>
              <a:lnSpc>
                <a:spcPct val="150000"/>
              </a:lnSpc>
              <a:spcBef>
                <a:spcPct val="0"/>
              </a:spcBef>
            </a:pPr>
            <a:r>
              <a:rPr lang="ja-JP" altLang="en-US" b="0" i="0">
                <a:solidFill>
                  <a:srgbClr val="444444"/>
                </a:solidFill>
                <a:effectLst/>
                <a:latin typeface="Hiragino Kaku Gothic Pro W3" panose="020B0300000000000000" pitchFamily="34" charset="-128"/>
                <a:ea typeface="Hiragino Kaku Gothic Pro W3" panose="020B0300000000000000" pitchFamily="34" charset="-128"/>
              </a:rPr>
              <a:t>イベント担当者が期間中参加者の管理に</a:t>
            </a:r>
            <a:endParaRPr lang="en-US" altLang="ja-JP" b="0" i="0" dirty="0">
              <a:solidFill>
                <a:srgbClr val="444444"/>
              </a:solidFill>
              <a:effectLst/>
              <a:latin typeface="Hiragino Kaku Gothic Pro W3" panose="020B0300000000000000" pitchFamily="34" charset="-128"/>
              <a:ea typeface="Hiragino Kaku Gothic Pro W3" panose="020B0300000000000000" pitchFamily="34" charset="-128"/>
            </a:endParaRPr>
          </a:p>
          <a:p>
            <a:pPr>
              <a:lnSpc>
                <a:spcPct val="150000"/>
              </a:lnSpc>
              <a:spcBef>
                <a:spcPct val="0"/>
              </a:spcBef>
            </a:pPr>
            <a:r>
              <a:rPr lang="ja-JP" altLang="en-US" b="0" i="0">
                <a:solidFill>
                  <a:srgbClr val="444444"/>
                </a:solidFill>
                <a:effectLst/>
                <a:latin typeface="Hiragino Kaku Gothic Pro W3" panose="020B0300000000000000" pitchFamily="34" charset="-128"/>
                <a:ea typeface="Hiragino Kaku Gothic Pro W3" panose="020B0300000000000000" pitchFamily="34" charset="-128"/>
              </a:rPr>
              <a:t>かかりきりになっていた。</a:t>
            </a:r>
            <a:endParaRPr lang="en-US" spc="8" dirty="0">
              <a:solidFill>
                <a:srgbClr val="545454"/>
              </a:solidFill>
              <a:latin typeface="Hiragino Kaku Gothic Pro W3" panose="020B0300000000000000" pitchFamily="34" charset="-128"/>
              <a:ea typeface="Hiragino Kaku Gothic Pro W3" panose="020B0300000000000000" pitchFamily="34" charset="-128"/>
            </a:endParaRPr>
          </a:p>
        </p:txBody>
      </p:sp>
      <p:sp>
        <p:nvSpPr>
          <p:cNvPr id="41" name="TextBox 41"/>
          <p:cNvSpPr txBox="1"/>
          <p:nvPr/>
        </p:nvSpPr>
        <p:spPr>
          <a:xfrm>
            <a:off x="9656425" y="1951930"/>
            <a:ext cx="8818188" cy="984885"/>
          </a:xfrm>
          <a:prstGeom prst="rect">
            <a:avLst/>
          </a:prstGeom>
        </p:spPr>
        <p:txBody>
          <a:bodyPr wrap="square" lIns="0" tIns="0" rIns="0" bIns="0" rtlCol="0" anchor="t">
            <a:spAutoFit/>
          </a:bodyPr>
          <a:lstStyle/>
          <a:p>
            <a:pPr algn="ctr" fontAlgn="base"/>
            <a:r>
              <a:rPr lang="en-US" altLang="ja-JP" sz="3200" b="1" i="0" dirty="0" err="1">
                <a:solidFill>
                  <a:srgbClr val="333333"/>
                </a:solidFill>
                <a:effectLst/>
                <a:latin typeface="Hiragino Kaku Gothic Pro W3" panose="020B0300000000000000" pitchFamily="34" charset="-128"/>
                <a:ea typeface="Hiragino Kaku Gothic Pro W3" panose="020B0300000000000000" pitchFamily="34" charset="-128"/>
              </a:rPr>
              <a:t>kintone</a:t>
            </a:r>
            <a:r>
              <a:rPr lang="en-US" altLang="ja-JP" sz="3200" b="1" i="0" dirty="0">
                <a:solidFill>
                  <a:srgbClr val="333333"/>
                </a:solidFill>
                <a:effectLst/>
                <a:latin typeface="Hiragino Kaku Gothic Pro W3" panose="020B0300000000000000" pitchFamily="34" charset="-128"/>
                <a:ea typeface="Hiragino Kaku Gothic Pro W3" panose="020B0300000000000000" pitchFamily="34" charset="-128"/>
              </a:rPr>
              <a:t>×</a:t>
            </a:r>
            <a:r>
              <a:rPr lang="ja-JP" altLang="en-US" sz="3200" b="1" i="0">
                <a:solidFill>
                  <a:srgbClr val="333333"/>
                </a:solidFill>
                <a:effectLst/>
                <a:latin typeface="Hiragino Kaku Gothic Pro W3" panose="020B0300000000000000" pitchFamily="34" charset="-128"/>
                <a:ea typeface="Hiragino Kaku Gothic Pro W3" panose="020B0300000000000000" pitchFamily="34" charset="-128"/>
              </a:rPr>
              <a:t>フォームブリッジ</a:t>
            </a:r>
            <a:r>
              <a:rPr lang="en-US" altLang="ja-JP" sz="3200" b="1" i="0" dirty="0">
                <a:solidFill>
                  <a:srgbClr val="333333"/>
                </a:solidFill>
                <a:effectLst/>
                <a:latin typeface="Hiragino Kaku Gothic Pro W3" panose="020B0300000000000000" pitchFamily="34" charset="-128"/>
                <a:ea typeface="Hiragino Kaku Gothic Pro W3" panose="020B0300000000000000" pitchFamily="34" charset="-128"/>
              </a:rPr>
              <a:t>×</a:t>
            </a:r>
            <a:r>
              <a:rPr lang="en-US" altLang="ja-JP" sz="3200" b="1" i="0" dirty="0" err="1">
                <a:solidFill>
                  <a:srgbClr val="333333"/>
                </a:solidFill>
                <a:effectLst/>
                <a:latin typeface="Hiragino Kaku Gothic Pro W3" panose="020B0300000000000000" pitchFamily="34" charset="-128"/>
                <a:ea typeface="Hiragino Kaku Gothic Pro W3" panose="020B0300000000000000" pitchFamily="34" charset="-128"/>
              </a:rPr>
              <a:t>kViewer</a:t>
            </a:r>
            <a:r>
              <a:rPr lang="ja-JP" altLang="en-US" sz="3200" b="1" i="0">
                <a:solidFill>
                  <a:srgbClr val="333333"/>
                </a:solidFill>
                <a:effectLst/>
                <a:latin typeface="Hiragino Kaku Gothic Pro W3" panose="020B0300000000000000" pitchFamily="34" charset="-128"/>
                <a:ea typeface="Hiragino Kaku Gothic Pro W3" panose="020B0300000000000000" pitchFamily="34" charset="-128"/>
              </a:rPr>
              <a:t>で</a:t>
            </a:r>
            <a:endParaRPr lang="en-US" altLang="ja-JP" sz="3200" b="1" i="0" dirty="0">
              <a:solidFill>
                <a:srgbClr val="333333"/>
              </a:solidFill>
              <a:effectLst/>
              <a:latin typeface="Hiragino Kaku Gothic Pro W3" panose="020B0300000000000000" pitchFamily="34" charset="-128"/>
              <a:ea typeface="Hiragino Kaku Gothic Pro W3" panose="020B0300000000000000" pitchFamily="34" charset="-128"/>
            </a:endParaRPr>
          </a:p>
          <a:p>
            <a:pPr algn="ctr" fontAlgn="base"/>
            <a:r>
              <a:rPr lang="ja-JP" altLang="en-US" sz="3200" b="1" i="0">
                <a:solidFill>
                  <a:srgbClr val="333333"/>
                </a:solidFill>
                <a:effectLst/>
                <a:latin typeface="Hiragino Kaku Gothic Pro W3" panose="020B0300000000000000" pitchFamily="34" charset="-128"/>
                <a:ea typeface="Hiragino Kaku Gothic Pro W3" panose="020B0300000000000000" pitchFamily="34" charset="-128"/>
              </a:rPr>
              <a:t>社員</a:t>
            </a:r>
            <a:r>
              <a:rPr lang="en-US" altLang="ja-JP" sz="3200" b="1" i="0" dirty="0">
                <a:solidFill>
                  <a:srgbClr val="333333"/>
                </a:solidFill>
                <a:effectLst/>
                <a:latin typeface="Hiragino Kaku Gothic Pro W3" panose="020B0300000000000000" pitchFamily="34" charset="-128"/>
                <a:ea typeface="Hiragino Kaku Gothic Pro W3" panose="020B0300000000000000" pitchFamily="34" charset="-128"/>
              </a:rPr>
              <a:t>1600</a:t>
            </a:r>
            <a:r>
              <a:rPr lang="ja-JP" altLang="en-US" sz="3200" b="1" i="0">
                <a:solidFill>
                  <a:srgbClr val="333333"/>
                </a:solidFill>
                <a:effectLst/>
                <a:latin typeface="Hiragino Kaku Gothic Pro W3" panose="020B0300000000000000" pitchFamily="34" charset="-128"/>
                <a:ea typeface="Hiragino Kaku Gothic Pro W3" panose="020B0300000000000000" pitchFamily="34" charset="-128"/>
              </a:rPr>
              <a:t>人の申請システムを構築！</a:t>
            </a:r>
          </a:p>
        </p:txBody>
      </p:sp>
      <p:sp>
        <p:nvSpPr>
          <p:cNvPr id="42" name="AutoShape 42"/>
          <p:cNvSpPr/>
          <p:nvPr/>
        </p:nvSpPr>
        <p:spPr>
          <a:xfrm>
            <a:off x="10669979" y="3313220"/>
            <a:ext cx="6791080" cy="0"/>
          </a:xfrm>
          <a:prstGeom prst="line">
            <a:avLst/>
          </a:prstGeom>
          <a:ln w="47625" cap="flat">
            <a:solidFill>
              <a:srgbClr val="636566"/>
            </a:solidFill>
            <a:prstDash val="solid"/>
            <a:headEnd type="none" w="sm" len="sm"/>
            <a:tailEnd type="none" w="sm" len="sm"/>
          </a:ln>
        </p:spPr>
      </p:sp>
      <p:sp>
        <p:nvSpPr>
          <p:cNvPr id="48" name="TextBox 48"/>
          <p:cNvSpPr txBox="1"/>
          <p:nvPr/>
        </p:nvSpPr>
        <p:spPr>
          <a:xfrm>
            <a:off x="1028700" y="1000125"/>
            <a:ext cx="2528186" cy="650627"/>
          </a:xfrm>
          <a:prstGeom prst="rect">
            <a:avLst/>
          </a:prstGeom>
        </p:spPr>
        <p:txBody>
          <a:bodyPr lIns="0" tIns="0" rIns="0" bIns="0" rtlCol="0" anchor="t">
            <a:spAutoFit/>
          </a:bodyPr>
          <a:lstStyle/>
          <a:p>
            <a:pPr>
              <a:lnSpc>
                <a:spcPts val="5399"/>
              </a:lnSpc>
              <a:spcBef>
                <a:spcPct val="0"/>
              </a:spcBef>
            </a:pPr>
            <a:r>
              <a:rPr lang="en-US" sz="4499" spc="22">
                <a:solidFill>
                  <a:srgbClr val="3D3D3D"/>
                </a:solidFill>
                <a:latin typeface="Hiragino Kaku Gothic Pro W3" panose="020B0300000000000000" pitchFamily="34" charset="-128"/>
                <a:ea typeface="Hiragino Kaku Gothic Pro W3" panose="020B0300000000000000" pitchFamily="34" charset="-128"/>
              </a:rPr>
              <a:t>他社事例</a:t>
            </a:r>
          </a:p>
        </p:txBody>
      </p:sp>
      <p:sp>
        <p:nvSpPr>
          <p:cNvPr id="49" name="TextBox 49"/>
          <p:cNvSpPr txBox="1"/>
          <p:nvPr/>
        </p:nvSpPr>
        <p:spPr>
          <a:xfrm>
            <a:off x="4038600" y="7965962"/>
            <a:ext cx="6371913" cy="923330"/>
          </a:xfrm>
          <a:prstGeom prst="rect">
            <a:avLst/>
          </a:prstGeom>
        </p:spPr>
        <p:txBody>
          <a:bodyPr wrap="square" lIns="0" tIns="0" rIns="0" bIns="0" rtlCol="0" anchor="t">
            <a:spAutoFit/>
          </a:bodyPr>
          <a:lstStyle/>
          <a:p>
            <a:pPr>
              <a:lnSpc>
                <a:spcPts val="2400"/>
              </a:lnSpc>
              <a:spcBef>
                <a:spcPct val="0"/>
              </a:spcBef>
            </a:pPr>
            <a:r>
              <a:rPr lang="ja-JP" altLang="en-US" sz="2000" spc="10">
                <a:solidFill>
                  <a:srgbClr val="3D3D3D"/>
                </a:solidFill>
                <a:latin typeface="Hiragino Kaku Gothic Pro W3" panose="020B0300000000000000" pitchFamily="34" charset="-128"/>
                <a:ea typeface="Hiragino Kaku Gothic Pro W3" panose="020B0300000000000000" pitchFamily="34" charset="-128"/>
              </a:rPr>
              <a:t>業務内容：医薬品・化粧品・機能性食品等の製造販売</a:t>
            </a:r>
            <a:endParaRPr lang="en-US" altLang="ja-JP" sz="2000" spc="10" dirty="0">
              <a:solidFill>
                <a:srgbClr val="3D3D3D"/>
              </a:solidFill>
              <a:latin typeface="Hiragino Kaku Gothic Pro W3" panose="020B0300000000000000" pitchFamily="34" charset="-128"/>
              <a:ea typeface="Hiragino Kaku Gothic Pro W3" panose="020B0300000000000000" pitchFamily="34" charset="-128"/>
            </a:endParaRPr>
          </a:p>
          <a:p>
            <a:pPr>
              <a:lnSpc>
                <a:spcPts val="2400"/>
              </a:lnSpc>
              <a:spcBef>
                <a:spcPct val="0"/>
              </a:spcBef>
            </a:pPr>
            <a:endParaRPr lang="en-US" altLang="ja-JP" sz="2000" spc="10" dirty="0">
              <a:solidFill>
                <a:srgbClr val="3D3D3D"/>
              </a:solidFill>
              <a:latin typeface="Hiragino Kaku Gothic Pro W3" panose="020B0300000000000000" pitchFamily="34" charset="-128"/>
              <a:ea typeface="Hiragino Kaku Gothic Pro W3" panose="020B0300000000000000" pitchFamily="34" charset="-128"/>
            </a:endParaRPr>
          </a:p>
          <a:p>
            <a:pPr>
              <a:lnSpc>
                <a:spcPts val="2400"/>
              </a:lnSpc>
              <a:spcBef>
                <a:spcPct val="0"/>
              </a:spcBef>
            </a:pPr>
            <a:r>
              <a:rPr lang="en-US" altLang="ja-JP" sz="2000" spc="10" dirty="0" err="1">
                <a:solidFill>
                  <a:srgbClr val="3D3D3D"/>
                </a:solidFill>
                <a:latin typeface="Hiragino Kaku Gothic Pro W3" panose="020B0300000000000000" pitchFamily="34" charset="-128"/>
                <a:ea typeface="Hiragino Kaku Gothic Pro W3" panose="020B0300000000000000" pitchFamily="34" charset="-128"/>
              </a:rPr>
              <a:t>kintone</a:t>
            </a:r>
            <a:r>
              <a:rPr lang="ja-JP" altLang="en-US" sz="2000" spc="10">
                <a:solidFill>
                  <a:srgbClr val="3D3D3D"/>
                </a:solidFill>
                <a:latin typeface="Hiragino Kaku Gothic Pro W3" panose="020B0300000000000000" pitchFamily="34" charset="-128"/>
                <a:ea typeface="Hiragino Kaku Gothic Pro W3" panose="020B0300000000000000" pitchFamily="34" charset="-128"/>
              </a:rPr>
              <a:t>の利用用途：営業支援のプラットフォーム</a:t>
            </a:r>
          </a:p>
        </p:txBody>
      </p:sp>
      <p:sp>
        <p:nvSpPr>
          <p:cNvPr id="51" name="TextBox 51"/>
          <p:cNvSpPr txBox="1"/>
          <p:nvPr/>
        </p:nvSpPr>
        <p:spPr>
          <a:xfrm>
            <a:off x="6107240" y="7257568"/>
            <a:ext cx="2586718" cy="461665"/>
          </a:xfrm>
          <a:prstGeom prst="rect">
            <a:avLst/>
          </a:prstGeom>
        </p:spPr>
        <p:txBody>
          <a:bodyPr wrap="square" lIns="0" tIns="0" rIns="0" bIns="0" rtlCol="0" anchor="t">
            <a:spAutoFit/>
          </a:bodyPr>
          <a:lstStyle/>
          <a:p>
            <a:pPr>
              <a:lnSpc>
                <a:spcPts val="3600"/>
              </a:lnSpc>
              <a:spcBef>
                <a:spcPct val="0"/>
              </a:spcBef>
            </a:pPr>
            <a:r>
              <a:rPr lang="en-US" sz="3000" spc="15" dirty="0" err="1">
                <a:solidFill>
                  <a:srgbClr val="3D3D3D"/>
                </a:solidFill>
                <a:latin typeface="Hiragino Kaku Gothic Pro W3" panose="020B0300000000000000" pitchFamily="34" charset="-128"/>
                <a:ea typeface="Hiragino Kaku Gothic Pro W3" panose="020B0300000000000000" pitchFamily="34" charset="-128"/>
              </a:rPr>
              <a:t>ロー</a:t>
            </a:r>
            <a:r>
              <a:rPr lang="en-US" sz="3000" b="1" spc="15" dirty="0" err="1">
                <a:solidFill>
                  <a:srgbClr val="3D3D3D"/>
                </a:solidFill>
                <a:latin typeface="Hiragino Kaku Gothic Pro W3" panose="020B0300000000000000" pitchFamily="34" charset="-128"/>
                <a:ea typeface="Hiragino Kaku Gothic Pro W3" panose="020B0300000000000000" pitchFamily="34" charset="-128"/>
              </a:rPr>
              <a:t>ト製薬</a:t>
            </a:r>
            <a:endParaRPr lang="en-US" sz="3000" b="1" spc="15"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52" name="TextBox 52"/>
          <p:cNvSpPr txBox="1"/>
          <p:nvPr/>
        </p:nvSpPr>
        <p:spPr>
          <a:xfrm>
            <a:off x="10834951" y="4190206"/>
            <a:ext cx="638249" cy="384721"/>
          </a:xfrm>
          <a:prstGeom prst="rect">
            <a:avLst/>
          </a:prstGeom>
        </p:spPr>
        <p:txBody>
          <a:bodyPr lIns="0" tIns="0" rIns="0" bIns="0" rtlCol="0" anchor="t">
            <a:spAutoFit/>
          </a:bodyPr>
          <a:lstStyle/>
          <a:p>
            <a:pPr algn="ctr">
              <a:lnSpc>
                <a:spcPts val="3000"/>
              </a:lnSpc>
              <a:spcBef>
                <a:spcPct val="0"/>
              </a:spcBef>
            </a:pPr>
            <a:r>
              <a:rPr lang="en-US" sz="2500" spc="12">
                <a:solidFill>
                  <a:srgbClr val="FFFFFF"/>
                </a:solidFill>
                <a:latin typeface="Hiragino Kaku Gothic Pro W3" panose="020B0300000000000000" pitchFamily="34" charset="-128"/>
                <a:ea typeface="Hiragino Kaku Gothic Pro W3" panose="020B0300000000000000" pitchFamily="34" charset="-128"/>
              </a:rPr>
              <a:t>課題</a:t>
            </a:r>
          </a:p>
        </p:txBody>
      </p:sp>
      <p:sp>
        <p:nvSpPr>
          <p:cNvPr id="53" name="TextBox 53"/>
          <p:cNvSpPr txBox="1"/>
          <p:nvPr/>
        </p:nvSpPr>
        <p:spPr>
          <a:xfrm>
            <a:off x="10675445" y="5809052"/>
            <a:ext cx="957262" cy="769441"/>
          </a:xfrm>
          <a:prstGeom prst="rect">
            <a:avLst/>
          </a:prstGeom>
        </p:spPr>
        <p:txBody>
          <a:bodyPr lIns="0" tIns="0" rIns="0" bIns="0" rtlCol="0" anchor="t">
            <a:spAutoFit/>
          </a:bodyPr>
          <a:lstStyle/>
          <a:p>
            <a:pPr algn="ctr">
              <a:lnSpc>
                <a:spcPts val="3000"/>
              </a:lnSpc>
              <a:spcBef>
                <a:spcPct val="0"/>
              </a:spcBef>
            </a:pPr>
            <a:r>
              <a:rPr lang="en-US" sz="2500" spc="12" dirty="0" err="1">
                <a:solidFill>
                  <a:srgbClr val="299DD2"/>
                </a:solidFill>
                <a:latin typeface="Hiragino Kaku Gothic Pro W3" panose="020B0300000000000000" pitchFamily="34" charset="-128"/>
                <a:ea typeface="Hiragino Kaku Gothic Pro W3" panose="020B0300000000000000" pitchFamily="34" charset="-128"/>
              </a:rPr>
              <a:t>解決策</a:t>
            </a:r>
            <a:endParaRPr lang="en-US" sz="2500" spc="12" dirty="0">
              <a:solidFill>
                <a:srgbClr val="299DD2"/>
              </a:solidFill>
              <a:latin typeface="Hiragino Kaku Gothic Pro W3" panose="020B0300000000000000" pitchFamily="34" charset="-128"/>
              <a:ea typeface="Hiragino Kaku Gothic Pro W3" panose="020B0300000000000000" pitchFamily="34" charset="-128"/>
            </a:endParaRPr>
          </a:p>
        </p:txBody>
      </p:sp>
      <p:sp>
        <p:nvSpPr>
          <p:cNvPr id="54" name="TextBox 54"/>
          <p:cNvSpPr txBox="1"/>
          <p:nvPr/>
        </p:nvSpPr>
        <p:spPr>
          <a:xfrm>
            <a:off x="10834951" y="7713978"/>
            <a:ext cx="638249" cy="384721"/>
          </a:xfrm>
          <a:prstGeom prst="rect">
            <a:avLst/>
          </a:prstGeom>
        </p:spPr>
        <p:txBody>
          <a:bodyPr lIns="0" tIns="0" rIns="0" bIns="0" rtlCol="0" anchor="t">
            <a:spAutoFit/>
          </a:bodyPr>
          <a:lstStyle/>
          <a:p>
            <a:pPr algn="ctr">
              <a:lnSpc>
                <a:spcPts val="3000"/>
              </a:lnSpc>
              <a:spcBef>
                <a:spcPct val="0"/>
              </a:spcBef>
            </a:pPr>
            <a:r>
              <a:rPr lang="en-US" sz="2500" spc="12" dirty="0" err="1">
                <a:solidFill>
                  <a:srgbClr val="FFFFFF"/>
                </a:solidFill>
                <a:latin typeface="Hiragino Kaku Gothic Pro W3" panose="020B0300000000000000" pitchFamily="34" charset="-128"/>
                <a:ea typeface="Hiragino Kaku Gothic Pro W3" panose="020B0300000000000000" pitchFamily="34" charset="-128"/>
              </a:rPr>
              <a:t>効果</a:t>
            </a:r>
            <a:endParaRPr lang="en-US" sz="2500" spc="12" dirty="0">
              <a:solidFill>
                <a:srgbClr val="FFFFFF"/>
              </a:solidFill>
              <a:latin typeface="Hiragino Kaku Gothic Pro W3" panose="020B0300000000000000" pitchFamily="34" charset="-128"/>
              <a:ea typeface="Hiragino Kaku Gothic Pro W3" panose="020B0300000000000000" pitchFamily="34" charset="-128"/>
            </a:endParaRPr>
          </a:p>
        </p:txBody>
      </p:sp>
      <p:sp>
        <p:nvSpPr>
          <p:cNvPr id="55" name="TextBox 55"/>
          <p:cNvSpPr txBox="1"/>
          <p:nvPr/>
        </p:nvSpPr>
        <p:spPr>
          <a:xfrm>
            <a:off x="12189514" y="5887863"/>
            <a:ext cx="5271546" cy="779637"/>
          </a:xfrm>
          <a:prstGeom prst="rect">
            <a:avLst/>
          </a:prstGeom>
        </p:spPr>
        <p:txBody>
          <a:bodyPr lIns="0" tIns="0" rIns="0" bIns="0" rtlCol="0" anchor="t">
            <a:spAutoFit/>
          </a:bodyPr>
          <a:lstStyle/>
          <a:p>
            <a:pPr>
              <a:lnSpc>
                <a:spcPct val="150000"/>
              </a:lnSpc>
              <a:spcBef>
                <a:spcPct val="0"/>
              </a:spcBef>
            </a:pPr>
            <a:r>
              <a:rPr lang="en-US" spc="8" dirty="0" err="1">
                <a:solidFill>
                  <a:srgbClr val="545454"/>
                </a:solidFill>
                <a:latin typeface="Hiragino Kaku Gothic Pro W3" panose="020B0300000000000000" pitchFamily="34" charset="-128"/>
                <a:ea typeface="Hiragino Kaku Gothic Pro W3" panose="020B0300000000000000" pitchFamily="34" charset="-128"/>
              </a:rPr>
              <a:t>kViewerのカレンダービューとフォームブリッジを連携して、予約受付フォームを作成</a:t>
            </a:r>
            <a:endParaRPr lang="en-US" spc="8" dirty="0">
              <a:solidFill>
                <a:srgbClr val="545454"/>
              </a:solidFill>
              <a:latin typeface="Hiragino Kaku Gothic Pro W3" panose="020B0300000000000000" pitchFamily="34" charset="-128"/>
              <a:ea typeface="Hiragino Kaku Gothic Pro W3" panose="020B0300000000000000" pitchFamily="34" charset="-128"/>
            </a:endParaRPr>
          </a:p>
        </p:txBody>
      </p:sp>
      <p:sp>
        <p:nvSpPr>
          <p:cNvPr id="56" name="TextBox 56"/>
          <p:cNvSpPr txBox="1"/>
          <p:nvPr/>
        </p:nvSpPr>
        <p:spPr>
          <a:xfrm>
            <a:off x="12189514" y="7488063"/>
            <a:ext cx="5271546" cy="779637"/>
          </a:xfrm>
          <a:prstGeom prst="rect">
            <a:avLst/>
          </a:prstGeom>
        </p:spPr>
        <p:txBody>
          <a:bodyPr lIns="0" tIns="0" rIns="0" bIns="0" rtlCol="0" anchor="t">
            <a:spAutoFit/>
          </a:bodyPr>
          <a:lstStyle/>
          <a:p>
            <a:pPr>
              <a:lnSpc>
                <a:spcPct val="150000"/>
              </a:lnSpc>
              <a:spcBef>
                <a:spcPct val="0"/>
              </a:spcBef>
            </a:pPr>
            <a:r>
              <a:rPr lang="en-US" spc="8" dirty="0" err="1">
                <a:solidFill>
                  <a:srgbClr val="545454"/>
                </a:solidFill>
                <a:latin typeface="Hiragino Kaku Gothic Pro W3" panose="020B0300000000000000" pitchFamily="34" charset="-128"/>
                <a:ea typeface="Hiragino Kaku Gothic Pro W3" panose="020B0300000000000000" pitchFamily="34" charset="-128"/>
              </a:rPr>
              <a:t>予約申し込みの問い合わせの削減に成功し、他の仕事にリソースを割けるように</a:t>
            </a:r>
            <a:r>
              <a:rPr lang="en-US" spc="8" dirty="0">
                <a:solidFill>
                  <a:srgbClr val="545454"/>
                </a:solidFill>
                <a:latin typeface="Hiragino Kaku Gothic Pro W3" panose="020B0300000000000000" pitchFamily="34" charset="-128"/>
                <a:ea typeface="Hiragino Kaku Gothic Pro W3" panose="020B0300000000000000" pitchFamily="34" charset="-128"/>
              </a:rPr>
              <a:t>。</a:t>
            </a:r>
          </a:p>
        </p:txBody>
      </p:sp>
      <p:pic>
        <p:nvPicPr>
          <p:cNvPr id="18" name="図 17" descr="テキスト が含まれている画像&#10;&#10;自動的に生成された説明">
            <a:extLst>
              <a:ext uri="{FF2B5EF4-FFF2-40B4-BE49-F238E27FC236}">
                <a16:creationId xmlns:a16="http://schemas.microsoft.com/office/drawing/2014/main" id="{BA0C2BB9-31C4-5238-FB33-A8991BCD96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7293653"/>
            <a:ext cx="3069761" cy="1964647"/>
          </a:xfrm>
          <a:prstGeom prst="rect">
            <a:avLst/>
          </a:prstGeom>
        </p:spPr>
      </p:pic>
    </p:spTree>
    <p:extLst>
      <p:ext uri="{BB962C8B-B14F-4D97-AF65-F5344CB8AC3E}">
        <p14:creationId xmlns:p14="http://schemas.microsoft.com/office/powerpoint/2010/main" val="351559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7" name="Group 47"/>
          <p:cNvGrpSpPr/>
          <p:nvPr/>
        </p:nvGrpSpPr>
        <p:grpSpPr>
          <a:xfrm>
            <a:off x="-669120" y="6317278"/>
            <a:ext cx="4033612" cy="4329087"/>
            <a:chOff x="0" y="0"/>
            <a:chExt cx="5378150" cy="5772115"/>
          </a:xfrm>
        </p:grpSpPr>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797"/>
            <a:stretch>
              <a:fillRect/>
            </a:stretch>
          </p:blipFill>
          <p:spPr>
            <a:xfrm>
              <a:off x="0" y="0"/>
              <a:ext cx="5378150" cy="5772115"/>
            </a:xfrm>
            <a:prstGeom prst="rect">
              <a:avLst/>
            </a:prstGeom>
          </p:spPr>
        </p:pic>
        <p:pic>
          <p:nvPicPr>
            <p:cNvPr id="49" name="Picture 49"/>
            <p:cNvPicPr>
              <a:picLocks noChangeAspect="1"/>
            </p:cNvPicPr>
            <p:nvPr/>
          </p:nvPicPr>
          <p:blipFill>
            <a:blip r:embed="rId6"/>
            <a:srcRect/>
            <a:stretch>
              <a:fillRect/>
            </a:stretch>
          </p:blipFill>
          <p:spPr>
            <a:xfrm>
              <a:off x="2689075" y="3288487"/>
              <a:ext cx="1607898" cy="1607898"/>
            </a:xfrm>
            <a:prstGeom prst="rect">
              <a:avLst/>
            </a:prstGeom>
          </p:spPr>
        </p:pic>
        <p:sp>
          <p:nvSpPr>
            <p:cNvPr id="50" name="TextBox 50"/>
            <p:cNvSpPr txBox="1"/>
            <p:nvPr/>
          </p:nvSpPr>
          <p:spPr>
            <a:xfrm>
              <a:off x="302018" y="1499515"/>
              <a:ext cx="4087237" cy="1112565"/>
            </a:xfrm>
            <a:prstGeom prst="rect">
              <a:avLst/>
            </a:prstGeom>
          </p:spPr>
          <p:txBody>
            <a:bodyPr lIns="0" tIns="0" rIns="0" bIns="0" rtlCol="0" anchor="t">
              <a:spAutoFit/>
            </a:bodyPr>
            <a:lstStyle/>
            <a:p>
              <a:pPr>
                <a:lnSpc>
                  <a:spcPts val="3429"/>
                </a:lnSpc>
              </a:pPr>
              <a:r>
                <a:rPr lang="en-US" sz="2286" spc="11" dirty="0" err="1">
                  <a:solidFill>
                    <a:srgbClr val="000000"/>
                  </a:solidFill>
                  <a:latin typeface="Hiragino Kaku Gothic Pro W3" panose="020B0300000000000000" pitchFamily="34" charset="-128"/>
                  <a:ea typeface="Hiragino Kaku Gothic Pro W3" panose="020B0300000000000000" pitchFamily="34" charset="-128"/>
                </a:rPr>
                <a:t>スケジュールの目安を記載してください</a:t>
              </a:r>
              <a:r>
                <a:rPr lang="en-US" sz="2286" spc="11" dirty="0">
                  <a:solidFill>
                    <a:srgbClr val="000000"/>
                  </a:solidFill>
                  <a:latin typeface="Hiragino Kaku Gothic Pro W3" panose="020B0300000000000000" pitchFamily="34" charset="-128"/>
                  <a:ea typeface="Hiragino Kaku Gothic Pro W3" panose="020B0300000000000000" pitchFamily="34" charset="-128"/>
                </a:rPr>
                <a:t>！</a:t>
              </a:r>
            </a:p>
          </p:txBody>
        </p:sp>
      </p:grpSp>
      <p:sp>
        <p:nvSpPr>
          <p:cNvPr id="56" name="TextBox 56"/>
          <p:cNvSpPr txBox="1"/>
          <p:nvPr/>
        </p:nvSpPr>
        <p:spPr>
          <a:xfrm>
            <a:off x="1028700" y="1000125"/>
            <a:ext cx="5638998" cy="661784"/>
          </a:xfrm>
          <a:prstGeom prst="rect">
            <a:avLst/>
          </a:prstGeom>
        </p:spPr>
        <p:txBody>
          <a:bodyPr lIns="0" tIns="0" rIns="0" bIns="0" rtlCol="0" anchor="t">
            <a:spAutoFit/>
          </a:bodyPr>
          <a:lstStyle/>
          <a:p>
            <a:pPr>
              <a:lnSpc>
                <a:spcPts val="5399"/>
              </a:lnSpc>
              <a:spcBef>
                <a:spcPct val="0"/>
              </a:spcBef>
            </a:pPr>
            <a:r>
              <a:rPr lang="en-US" sz="4499" b="1" spc="22" dirty="0" err="1">
                <a:solidFill>
                  <a:srgbClr val="3D3D3D"/>
                </a:solidFill>
                <a:latin typeface="Hiragino Kaku Gothic Pro W3" panose="020B0300000000000000" pitchFamily="34" charset="-128"/>
                <a:ea typeface="Hiragino Kaku Gothic Pro W3" panose="020B0300000000000000" pitchFamily="34" charset="-128"/>
              </a:rPr>
              <a:t>今後のスケジュール</a:t>
            </a:r>
            <a:endParaRPr lang="en-US" sz="4499" b="1" spc="22" dirty="0">
              <a:solidFill>
                <a:srgbClr val="3D3D3D"/>
              </a:solidFill>
              <a:latin typeface="Hiragino Kaku Gothic Pro W3" panose="020B0300000000000000" pitchFamily="34" charset="-128"/>
              <a:ea typeface="Hiragino Kaku Gothic Pro W3" panose="020B0300000000000000" pitchFamily="34" charset="-128"/>
            </a:endParaRPr>
          </a:p>
        </p:txBody>
      </p:sp>
      <p:grpSp>
        <p:nvGrpSpPr>
          <p:cNvPr id="2" name="グループ化 1">
            <a:extLst>
              <a:ext uri="{FF2B5EF4-FFF2-40B4-BE49-F238E27FC236}">
                <a16:creationId xmlns:a16="http://schemas.microsoft.com/office/drawing/2014/main" id="{B3E72F10-D875-109F-BC63-B96D7E5EE884}"/>
              </a:ext>
            </a:extLst>
          </p:cNvPr>
          <p:cNvGrpSpPr/>
          <p:nvPr/>
        </p:nvGrpSpPr>
        <p:grpSpPr>
          <a:xfrm>
            <a:off x="1404427" y="1704975"/>
            <a:ext cx="15479146" cy="7554155"/>
            <a:chOff x="1904901" y="1536065"/>
            <a:chExt cx="15479146" cy="7554155"/>
          </a:xfrm>
        </p:grpSpPr>
        <p:grpSp>
          <p:nvGrpSpPr>
            <p:cNvPr id="3" name="Group 3"/>
            <p:cNvGrpSpPr/>
            <p:nvPr/>
          </p:nvGrpSpPr>
          <p:grpSpPr>
            <a:xfrm>
              <a:off x="1904901" y="4690545"/>
              <a:ext cx="2819499" cy="905910"/>
              <a:chOff x="0" y="0"/>
              <a:chExt cx="742584" cy="238593"/>
            </a:xfrm>
          </p:grpSpPr>
          <p:sp>
            <p:nvSpPr>
              <p:cNvPr id="4" name="Freeform 4"/>
              <p:cNvSpPr/>
              <p:nvPr/>
            </p:nvSpPr>
            <p:spPr>
              <a:xfrm>
                <a:off x="0" y="0"/>
                <a:ext cx="742584" cy="238593"/>
              </a:xfrm>
              <a:custGeom>
                <a:avLst/>
                <a:gdLst/>
                <a:ahLst/>
                <a:cxnLst/>
                <a:rect l="l" t="t" r="r" b="b"/>
                <a:pathLst>
                  <a:path w="742584" h="238593">
                    <a:moveTo>
                      <a:pt x="0" y="0"/>
                    </a:moveTo>
                    <a:lnTo>
                      <a:pt x="742584" y="0"/>
                    </a:lnTo>
                    <a:lnTo>
                      <a:pt x="742584" y="238593"/>
                    </a:lnTo>
                    <a:lnTo>
                      <a:pt x="0" y="238593"/>
                    </a:lnTo>
                    <a:close/>
                  </a:path>
                </a:pathLst>
              </a:custGeom>
              <a:solidFill>
                <a:srgbClr val="D9D9D9"/>
              </a:solidFill>
            </p:spPr>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6" name="Group 6"/>
            <p:cNvGrpSpPr/>
            <p:nvPr/>
          </p:nvGrpSpPr>
          <p:grpSpPr>
            <a:xfrm>
              <a:off x="4672472" y="4618214"/>
              <a:ext cx="3086100" cy="3158438"/>
              <a:chOff x="0" y="-19050"/>
              <a:chExt cx="812800" cy="831850"/>
            </a:xfrm>
          </p:grpSpPr>
          <p:sp>
            <p:nvSpPr>
              <p:cNvPr id="7" name="Freeform 7"/>
              <p:cNvSpPr/>
              <p:nvPr/>
            </p:nvSpPr>
            <p:spPr>
              <a:xfrm>
                <a:off x="0" y="0"/>
                <a:ext cx="812800" cy="238593"/>
              </a:xfrm>
              <a:custGeom>
                <a:avLst/>
                <a:gdLst/>
                <a:ahLst/>
                <a:cxnLst/>
                <a:rect l="l" t="t" r="r" b="b"/>
                <a:pathLst>
                  <a:path w="742584" h="238593">
                    <a:moveTo>
                      <a:pt x="0" y="0"/>
                    </a:moveTo>
                    <a:lnTo>
                      <a:pt x="742584" y="0"/>
                    </a:lnTo>
                    <a:lnTo>
                      <a:pt x="742584" y="238593"/>
                    </a:lnTo>
                    <a:lnTo>
                      <a:pt x="0" y="238593"/>
                    </a:lnTo>
                    <a:close/>
                  </a:path>
                </a:pathLst>
              </a:custGeom>
              <a:solidFill>
                <a:srgbClr val="38B6FF"/>
              </a:solidFill>
            </p:spPr>
          </p:sp>
          <p:sp>
            <p:nvSpPr>
              <p:cNvPr id="8" name="TextBox 8"/>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9" name="Group 9"/>
            <p:cNvGrpSpPr/>
            <p:nvPr/>
          </p:nvGrpSpPr>
          <p:grpSpPr>
            <a:xfrm>
              <a:off x="7719085" y="4618214"/>
              <a:ext cx="3086100" cy="3158438"/>
              <a:chOff x="0" y="-19050"/>
              <a:chExt cx="812800" cy="831850"/>
            </a:xfrm>
          </p:grpSpPr>
          <p:sp>
            <p:nvSpPr>
              <p:cNvPr id="10" name="Freeform 10"/>
              <p:cNvSpPr/>
              <p:nvPr/>
            </p:nvSpPr>
            <p:spPr>
              <a:xfrm>
                <a:off x="0" y="0"/>
                <a:ext cx="812800" cy="238593"/>
              </a:xfrm>
              <a:custGeom>
                <a:avLst/>
                <a:gdLst/>
                <a:ahLst/>
                <a:cxnLst/>
                <a:rect l="l" t="t" r="r" b="b"/>
                <a:pathLst>
                  <a:path w="742584" h="238593">
                    <a:moveTo>
                      <a:pt x="0" y="0"/>
                    </a:moveTo>
                    <a:lnTo>
                      <a:pt x="742584" y="0"/>
                    </a:lnTo>
                    <a:lnTo>
                      <a:pt x="742584" y="238593"/>
                    </a:lnTo>
                    <a:lnTo>
                      <a:pt x="0" y="238593"/>
                    </a:lnTo>
                    <a:close/>
                  </a:path>
                </a:pathLst>
              </a:custGeom>
              <a:solidFill>
                <a:srgbClr val="5CE1E6"/>
              </a:solidFill>
            </p:spPr>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2" name="Group 12"/>
            <p:cNvGrpSpPr/>
            <p:nvPr/>
          </p:nvGrpSpPr>
          <p:grpSpPr>
            <a:xfrm>
              <a:off x="10760380" y="4618214"/>
              <a:ext cx="3086100" cy="3158438"/>
              <a:chOff x="0" y="-19050"/>
              <a:chExt cx="812800" cy="831850"/>
            </a:xfrm>
          </p:grpSpPr>
          <p:sp>
            <p:nvSpPr>
              <p:cNvPr id="13" name="Freeform 13"/>
              <p:cNvSpPr/>
              <p:nvPr/>
            </p:nvSpPr>
            <p:spPr>
              <a:xfrm>
                <a:off x="0" y="0"/>
                <a:ext cx="812800" cy="238593"/>
              </a:xfrm>
              <a:custGeom>
                <a:avLst/>
                <a:gdLst/>
                <a:ahLst/>
                <a:cxnLst/>
                <a:rect l="l" t="t" r="r" b="b"/>
                <a:pathLst>
                  <a:path w="742584" h="238593">
                    <a:moveTo>
                      <a:pt x="0" y="0"/>
                    </a:moveTo>
                    <a:lnTo>
                      <a:pt x="742584" y="0"/>
                    </a:lnTo>
                    <a:lnTo>
                      <a:pt x="742584" y="238593"/>
                    </a:lnTo>
                    <a:lnTo>
                      <a:pt x="0" y="238593"/>
                    </a:lnTo>
                    <a:close/>
                  </a:path>
                </a:pathLst>
              </a:custGeom>
              <a:solidFill>
                <a:srgbClr val="00C2CB"/>
              </a:solidFill>
            </p:spPr>
          </p:sp>
          <p:sp>
            <p:nvSpPr>
              <p:cNvPr id="14" name="TextBox 14"/>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8" name="Group 18"/>
            <p:cNvGrpSpPr/>
            <p:nvPr/>
          </p:nvGrpSpPr>
          <p:grpSpPr>
            <a:xfrm>
              <a:off x="13830003" y="4618214"/>
              <a:ext cx="3352702" cy="3158438"/>
              <a:chOff x="-70216" y="-19050"/>
              <a:chExt cx="883016" cy="831850"/>
            </a:xfrm>
          </p:grpSpPr>
          <p:sp>
            <p:nvSpPr>
              <p:cNvPr id="19" name="Freeform 19"/>
              <p:cNvSpPr/>
              <p:nvPr/>
            </p:nvSpPr>
            <p:spPr>
              <a:xfrm>
                <a:off x="-70216" y="0"/>
                <a:ext cx="812800" cy="238593"/>
              </a:xfrm>
              <a:custGeom>
                <a:avLst/>
                <a:gdLst/>
                <a:ahLst/>
                <a:cxnLst/>
                <a:rect l="l" t="t" r="r" b="b"/>
                <a:pathLst>
                  <a:path w="742584" h="238593">
                    <a:moveTo>
                      <a:pt x="0" y="0"/>
                    </a:moveTo>
                    <a:lnTo>
                      <a:pt x="742584" y="0"/>
                    </a:lnTo>
                    <a:lnTo>
                      <a:pt x="742584" y="238593"/>
                    </a:lnTo>
                    <a:lnTo>
                      <a:pt x="0" y="238593"/>
                    </a:lnTo>
                    <a:close/>
                  </a:path>
                </a:pathLst>
              </a:custGeom>
              <a:solidFill>
                <a:srgbClr val="D9D9D9"/>
              </a:solidFill>
            </p:spPr>
          </p:sp>
          <p:sp>
            <p:nvSpPr>
              <p:cNvPr id="20" name="TextBox 20"/>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sp>
          <p:nvSpPr>
            <p:cNvPr id="21" name="TextBox 21"/>
            <p:cNvSpPr txBox="1"/>
            <p:nvPr/>
          </p:nvSpPr>
          <p:spPr>
            <a:xfrm>
              <a:off x="5401142" y="5089652"/>
              <a:ext cx="1602012" cy="361446"/>
            </a:xfrm>
            <a:prstGeom prst="rect">
              <a:avLst/>
            </a:prstGeom>
          </p:spPr>
          <p:txBody>
            <a:bodyPr lIns="0" tIns="0" rIns="0" bIns="0" rtlCol="0" anchor="t">
              <a:spAutoFit/>
            </a:bodyPr>
            <a:lstStyle/>
            <a:p>
              <a:pPr algn="ctr">
                <a:lnSpc>
                  <a:spcPts val="2999"/>
                </a:lnSpc>
                <a:spcBef>
                  <a:spcPct val="0"/>
                </a:spcBef>
              </a:pPr>
              <a:r>
                <a:rPr lang="en-US" sz="2499" spc="12" dirty="0">
                  <a:solidFill>
                    <a:srgbClr val="FFFFFF"/>
                  </a:solidFill>
                  <a:latin typeface="Hiragino Kaku Gothic Pro W3" panose="020B0300000000000000" pitchFamily="34" charset="-128"/>
                  <a:ea typeface="Hiragino Kaku Gothic Pro W3" panose="020B0300000000000000" pitchFamily="34" charset="-128"/>
                </a:rPr>
                <a:t>ステップ1</a:t>
              </a:r>
            </a:p>
          </p:txBody>
        </p:sp>
        <p:sp>
          <p:nvSpPr>
            <p:cNvPr id="22" name="TextBox 22"/>
            <p:cNvSpPr txBox="1"/>
            <p:nvPr/>
          </p:nvSpPr>
          <p:spPr>
            <a:xfrm>
              <a:off x="8490766" y="5111039"/>
              <a:ext cx="1602012" cy="361446"/>
            </a:xfrm>
            <a:prstGeom prst="rect">
              <a:avLst/>
            </a:prstGeom>
          </p:spPr>
          <p:txBody>
            <a:bodyPr lIns="0" tIns="0" rIns="0" bIns="0" rtlCol="0" anchor="t">
              <a:spAutoFit/>
            </a:bodyPr>
            <a:lstStyle/>
            <a:p>
              <a:pPr algn="ctr">
                <a:lnSpc>
                  <a:spcPts val="2999"/>
                </a:lnSpc>
                <a:spcBef>
                  <a:spcPct val="0"/>
                </a:spcBef>
              </a:pPr>
              <a:r>
                <a:rPr lang="en-US" sz="2499" spc="12" dirty="0">
                  <a:solidFill>
                    <a:srgbClr val="FFFFFF"/>
                  </a:solidFill>
                  <a:latin typeface="Hiragino Kaku Gothic Pro W3" panose="020B0300000000000000" pitchFamily="34" charset="-128"/>
                  <a:ea typeface="Hiragino Kaku Gothic Pro W3" panose="020B0300000000000000" pitchFamily="34" charset="-128"/>
                </a:rPr>
                <a:t>ステップ2</a:t>
              </a:r>
            </a:p>
          </p:txBody>
        </p:sp>
        <p:sp>
          <p:nvSpPr>
            <p:cNvPr id="23" name="TextBox 23"/>
            <p:cNvSpPr txBox="1"/>
            <p:nvPr/>
          </p:nvSpPr>
          <p:spPr>
            <a:xfrm>
              <a:off x="11489473" y="5164546"/>
              <a:ext cx="1602012" cy="361446"/>
            </a:xfrm>
            <a:prstGeom prst="rect">
              <a:avLst/>
            </a:prstGeom>
          </p:spPr>
          <p:txBody>
            <a:bodyPr lIns="0" tIns="0" rIns="0" bIns="0" rtlCol="0" anchor="t">
              <a:spAutoFit/>
            </a:bodyPr>
            <a:lstStyle/>
            <a:p>
              <a:pPr algn="ctr">
                <a:lnSpc>
                  <a:spcPts val="2999"/>
                </a:lnSpc>
                <a:spcBef>
                  <a:spcPct val="0"/>
                </a:spcBef>
              </a:pPr>
              <a:r>
                <a:rPr lang="en-US" sz="2499" spc="12" dirty="0">
                  <a:solidFill>
                    <a:srgbClr val="FFFFFF"/>
                  </a:solidFill>
                  <a:latin typeface="Hiragino Kaku Gothic Pro W3" panose="020B0300000000000000" pitchFamily="34" charset="-128"/>
                  <a:ea typeface="Hiragino Kaku Gothic Pro W3" panose="020B0300000000000000" pitchFamily="34" charset="-128"/>
                </a:rPr>
                <a:t>ステップ3</a:t>
              </a:r>
            </a:p>
          </p:txBody>
        </p:sp>
        <p:sp>
          <p:nvSpPr>
            <p:cNvPr id="25" name="AutoShape 25"/>
            <p:cNvSpPr/>
            <p:nvPr/>
          </p:nvSpPr>
          <p:spPr>
            <a:xfrm rot="-5400000" flipV="1">
              <a:off x="5486078" y="6027967"/>
              <a:ext cx="1043405" cy="24038"/>
            </a:xfrm>
            <a:prstGeom prst="line">
              <a:avLst/>
            </a:prstGeom>
            <a:ln w="95250" cap="flat">
              <a:solidFill>
                <a:srgbClr val="38B6FF"/>
              </a:solidFill>
              <a:prstDash val="solid"/>
              <a:headEnd type="none" w="sm" len="sm"/>
              <a:tailEnd type="none" w="sm" len="sm"/>
            </a:ln>
          </p:spPr>
        </p:sp>
        <p:sp>
          <p:nvSpPr>
            <p:cNvPr id="26" name="AutoShape 26"/>
            <p:cNvSpPr/>
            <p:nvPr/>
          </p:nvSpPr>
          <p:spPr>
            <a:xfrm rot="-5400000">
              <a:off x="8224382" y="4410646"/>
              <a:ext cx="1370458" cy="0"/>
            </a:xfrm>
            <a:prstGeom prst="line">
              <a:avLst/>
            </a:prstGeom>
            <a:ln w="95250" cap="flat">
              <a:solidFill>
                <a:srgbClr val="5CE1E6"/>
              </a:solidFill>
              <a:prstDash val="solid"/>
              <a:headEnd type="none" w="sm" len="sm"/>
              <a:tailEnd type="none" w="sm" len="sm"/>
            </a:ln>
          </p:spPr>
        </p:sp>
        <p:sp>
          <p:nvSpPr>
            <p:cNvPr id="27" name="AutoShape 27"/>
            <p:cNvSpPr/>
            <p:nvPr/>
          </p:nvSpPr>
          <p:spPr>
            <a:xfrm rot="-5400000">
              <a:off x="11692957" y="6051300"/>
              <a:ext cx="1080000" cy="0"/>
            </a:xfrm>
            <a:prstGeom prst="line">
              <a:avLst/>
            </a:prstGeom>
            <a:ln w="95250" cap="flat">
              <a:solidFill>
                <a:srgbClr val="00C2CB"/>
              </a:solidFill>
              <a:prstDash val="solid"/>
              <a:headEnd type="none" w="sm" len="sm"/>
              <a:tailEnd type="none" w="sm" len="sm"/>
            </a:ln>
          </p:spPr>
        </p:sp>
        <p:grpSp>
          <p:nvGrpSpPr>
            <p:cNvPr id="29" name="Group 29"/>
            <p:cNvGrpSpPr/>
            <p:nvPr/>
          </p:nvGrpSpPr>
          <p:grpSpPr>
            <a:xfrm>
              <a:off x="5162910" y="6513958"/>
              <a:ext cx="1495425" cy="1495425"/>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sp>
          <p:sp>
            <p:nvSpPr>
              <p:cNvPr id="31" name="TextBox 31"/>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32" name="Group 32"/>
            <p:cNvGrpSpPr/>
            <p:nvPr/>
          </p:nvGrpSpPr>
          <p:grpSpPr>
            <a:xfrm>
              <a:off x="11485246" y="6513958"/>
              <a:ext cx="1495425" cy="1495425"/>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C2CB"/>
              </a:solidFill>
            </p:spPr>
          </p:sp>
          <p:sp>
            <p:nvSpPr>
              <p:cNvPr id="34" name="TextBox 34"/>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35" name="Group 35"/>
            <p:cNvGrpSpPr/>
            <p:nvPr/>
          </p:nvGrpSpPr>
          <p:grpSpPr>
            <a:xfrm>
              <a:off x="8114273" y="2320490"/>
              <a:ext cx="1495425" cy="1495425"/>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CE1E6"/>
              </a:solidFill>
            </p:spPr>
          </p:sp>
          <p:sp>
            <p:nvSpPr>
              <p:cNvPr id="37" name="TextBox 37"/>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pic>
          <p:nvPicPr>
            <p:cNvPr id="41" name="Picture 4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30456" y="2152559"/>
              <a:ext cx="1992012" cy="1419761"/>
            </a:xfrm>
            <a:prstGeom prst="rect">
              <a:avLst/>
            </a:prstGeom>
          </p:spPr>
        </p:pic>
        <p:pic>
          <p:nvPicPr>
            <p:cNvPr id="43" name="Picture 4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754861" y="6609313"/>
              <a:ext cx="1392037" cy="1451930"/>
            </a:xfrm>
            <a:prstGeom prst="rect">
              <a:avLst/>
            </a:prstGeom>
          </p:spPr>
        </p:pic>
        <p:pic>
          <p:nvPicPr>
            <p:cNvPr id="44" name="Picture 4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491777" y="5875990"/>
              <a:ext cx="1795470" cy="1885008"/>
            </a:xfrm>
            <a:prstGeom prst="rect">
              <a:avLst/>
            </a:prstGeom>
          </p:spPr>
        </p:pic>
        <p:sp>
          <p:nvSpPr>
            <p:cNvPr id="46" name="TextBox 46"/>
            <p:cNvSpPr txBox="1"/>
            <p:nvPr/>
          </p:nvSpPr>
          <p:spPr>
            <a:xfrm>
              <a:off x="3032865" y="5103610"/>
              <a:ext cx="658724" cy="361446"/>
            </a:xfrm>
            <a:prstGeom prst="rect">
              <a:avLst/>
            </a:prstGeom>
          </p:spPr>
          <p:txBody>
            <a:bodyPr lIns="0" tIns="0" rIns="0" bIns="0" rtlCol="0" anchor="t">
              <a:spAutoFit/>
            </a:bodyPr>
            <a:lstStyle/>
            <a:p>
              <a:pPr algn="ctr">
                <a:lnSpc>
                  <a:spcPts val="2999"/>
                </a:lnSpc>
                <a:spcBef>
                  <a:spcPct val="0"/>
                </a:spcBef>
              </a:pPr>
              <a:r>
                <a:rPr lang="en-US" sz="2499" spc="12" dirty="0" err="1">
                  <a:solidFill>
                    <a:srgbClr val="3D3D3D"/>
                  </a:solidFill>
                  <a:latin typeface="Hiragino Kaku Gothic Pro W3" panose="020B0300000000000000" pitchFamily="34" charset="-128"/>
                  <a:ea typeface="Hiragino Kaku Gothic Pro W3" panose="020B0300000000000000" pitchFamily="34" charset="-128"/>
                </a:rPr>
                <a:t>本日</a:t>
              </a:r>
              <a:endParaRPr lang="en-US" sz="2499" spc="12" dirty="0">
                <a:solidFill>
                  <a:srgbClr val="3D3D3D"/>
                </a:solidFill>
                <a:latin typeface="Hiragino Kaku Gothic Pro W3" panose="020B0300000000000000" pitchFamily="34" charset="-128"/>
                <a:ea typeface="Hiragino Kaku Gothic Pro W3" panose="020B0300000000000000" pitchFamily="34" charset="-128"/>
              </a:endParaRPr>
            </a:p>
          </p:txBody>
        </p:sp>
        <p:grpSp>
          <p:nvGrpSpPr>
            <p:cNvPr id="51" name="Group 51"/>
            <p:cNvGrpSpPr/>
            <p:nvPr/>
          </p:nvGrpSpPr>
          <p:grpSpPr>
            <a:xfrm>
              <a:off x="16217957" y="4072765"/>
              <a:ext cx="1166090" cy="1166090"/>
              <a:chOff x="0" y="0"/>
              <a:chExt cx="812800" cy="812800"/>
            </a:xfrm>
          </p:grpSpPr>
          <p:sp>
            <p:nvSpPr>
              <p:cNvPr id="52" name="Freeform 5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53" name="TextBox 53"/>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sp>
          <p:nvSpPr>
            <p:cNvPr id="55" name="TextBox 55"/>
            <p:cNvSpPr txBox="1"/>
            <p:nvPr/>
          </p:nvSpPr>
          <p:spPr>
            <a:xfrm>
              <a:off x="14782596" y="5164546"/>
              <a:ext cx="1423206" cy="361446"/>
            </a:xfrm>
            <a:prstGeom prst="rect">
              <a:avLst/>
            </a:prstGeom>
          </p:spPr>
          <p:txBody>
            <a:bodyPr lIns="0" tIns="0" rIns="0" bIns="0" rtlCol="0" anchor="t">
              <a:spAutoFit/>
            </a:bodyPr>
            <a:lstStyle/>
            <a:p>
              <a:pPr algn="ctr">
                <a:lnSpc>
                  <a:spcPts val="2999"/>
                </a:lnSpc>
                <a:spcBef>
                  <a:spcPct val="0"/>
                </a:spcBef>
              </a:pPr>
              <a:r>
                <a:rPr lang="en-US" sz="2499" spc="12" dirty="0" err="1">
                  <a:solidFill>
                    <a:srgbClr val="3D3D3D"/>
                  </a:solidFill>
                  <a:latin typeface="Hiragino Kaku Gothic Pro W3" panose="020B0300000000000000" pitchFamily="34" charset="-128"/>
                  <a:ea typeface="Hiragino Kaku Gothic Pro W3" panose="020B0300000000000000" pitchFamily="34" charset="-128"/>
                </a:rPr>
                <a:t>運用開始</a:t>
              </a:r>
              <a:endParaRPr lang="en-US" sz="2499" spc="12"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57" name="TextBox 57"/>
            <p:cNvSpPr txBox="1"/>
            <p:nvPr/>
          </p:nvSpPr>
          <p:spPr>
            <a:xfrm>
              <a:off x="7436088" y="5725288"/>
              <a:ext cx="2337829" cy="902363"/>
            </a:xfrm>
            <a:prstGeom prst="rect">
              <a:avLst/>
            </a:prstGeom>
          </p:spPr>
          <p:txBody>
            <a:bodyPr lIns="0" tIns="0" rIns="0" bIns="0" rtlCol="0" anchor="t">
              <a:spAutoFit/>
            </a:bodyPr>
            <a:lstStyle/>
            <a:p>
              <a:pPr>
                <a:lnSpc>
                  <a:spcPts val="2400"/>
                </a:lnSpc>
              </a:pPr>
              <a:r>
                <a:rPr lang="en-US" sz="1600" spc="8" dirty="0">
                  <a:solidFill>
                    <a:srgbClr val="3D3D3D"/>
                  </a:solidFill>
                  <a:latin typeface="Hiragino Kaku Gothic Pro W3" panose="020B0300000000000000" pitchFamily="34" charset="-128"/>
                  <a:ea typeface="Hiragino Kaku Gothic Pro W3" panose="020B0300000000000000" pitchFamily="34" charset="-128"/>
                </a:rPr>
                <a:t>ステップ1は社内検討！</a:t>
              </a:r>
            </a:p>
            <a:p>
              <a:pPr>
                <a:lnSpc>
                  <a:spcPts val="2400"/>
                </a:lnSpc>
              </a:pPr>
              <a:r>
                <a:rPr lang="en-US" sz="1600" spc="8" dirty="0">
                  <a:solidFill>
                    <a:srgbClr val="636566"/>
                  </a:solidFill>
                  <a:latin typeface="Hiragino Kaku Gothic Pro W3" panose="020B0300000000000000" pitchFamily="34" charset="-128"/>
                  <a:ea typeface="Hiragino Kaku Gothic Pro W3" panose="020B0300000000000000" pitchFamily="34" charset="-128"/>
                </a:rPr>
                <a:t>・</a:t>
              </a:r>
              <a:r>
                <a:rPr lang="en-US" sz="1600" spc="8" dirty="0" err="1">
                  <a:solidFill>
                    <a:srgbClr val="636566"/>
                  </a:solidFill>
                  <a:latin typeface="Hiragino Kaku Gothic Pro W3" panose="020B0300000000000000" pitchFamily="34" charset="-128"/>
                  <a:ea typeface="Hiragino Kaku Gothic Pro W3" panose="020B0300000000000000" pitchFamily="34" charset="-128"/>
                </a:rPr>
                <a:t>導入可否の判断</a:t>
              </a:r>
              <a:endParaRPr lang="en-US" sz="1600" spc="8" dirty="0">
                <a:solidFill>
                  <a:srgbClr val="636566"/>
                </a:solidFill>
                <a:latin typeface="Hiragino Kaku Gothic Pro W3" panose="020B0300000000000000" pitchFamily="34" charset="-128"/>
                <a:ea typeface="Hiragino Kaku Gothic Pro W3" panose="020B0300000000000000" pitchFamily="34" charset="-128"/>
              </a:endParaRPr>
            </a:p>
            <a:p>
              <a:pPr>
                <a:lnSpc>
                  <a:spcPts val="2400"/>
                </a:lnSpc>
              </a:pPr>
              <a:r>
                <a:rPr lang="en-US" sz="1600" spc="8" dirty="0">
                  <a:solidFill>
                    <a:srgbClr val="636566"/>
                  </a:solidFill>
                  <a:latin typeface="Hiragino Kaku Gothic Pro W3" panose="020B0300000000000000" pitchFamily="34" charset="-128"/>
                  <a:ea typeface="Hiragino Kaku Gothic Pro W3" panose="020B0300000000000000" pitchFamily="34" charset="-128"/>
                </a:rPr>
                <a:t>・</a:t>
              </a:r>
              <a:r>
                <a:rPr lang="en-US" sz="1600" spc="8" dirty="0" err="1">
                  <a:solidFill>
                    <a:srgbClr val="636566"/>
                  </a:solidFill>
                  <a:latin typeface="Hiragino Kaku Gothic Pro W3" panose="020B0300000000000000" pitchFamily="34" charset="-128"/>
                  <a:ea typeface="Hiragino Kaku Gothic Pro W3" panose="020B0300000000000000" pitchFamily="34" charset="-128"/>
                </a:rPr>
                <a:t>施策の見直し</a:t>
              </a:r>
              <a:endParaRPr lang="en-US" sz="1600" spc="8" dirty="0">
                <a:solidFill>
                  <a:srgbClr val="636566"/>
                </a:solidFill>
                <a:latin typeface="Hiragino Kaku Gothic Pro W3" panose="020B0300000000000000" pitchFamily="34" charset="-128"/>
                <a:ea typeface="Hiragino Kaku Gothic Pro W3" panose="020B0300000000000000" pitchFamily="34" charset="-128"/>
              </a:endParaRPr>
            </a:p>
          </p:txBody>
        </p:sp>
        <p:sp>
          <p:nvSpPr>
            <p:cNvPr id="58" name="TextBox 58"/>
            <p:cNvSpPr txBox="1"/>
            <p:nvPr/>
          </p:nvSpPr>
          <p:spPr>
            <a:xfrm>
              <a:off x="2057400" y="4795837"/>
              <a:ext cx="996376" cy="247650"/>
            </a:xfrm>
            <a:prstGeom prst="rect">
              <a:avLst/>
            </a:prstGeom>
          </p:spPr>
          <p:txBody>
            <a:bodyPr lIns="0" tIns="0" rIns="0" bIns="0" rtlCol="0" anchor="t">
              <a:spAutoFit/>
            </a:bodyPr>
            <a:lstStyle/>
            <a:p>
              <a:pPr algn="ctr">
                <a:lnSpc>
                  <a:spcPts val="1920"/>
                </a:lnSpc>
                <a:spcBef>
                  <a:spcPct val="0"/>
                </a:spcBef>
              </a:pPr>
              <a:r>
                <a:rPr lang="en-US" sz="1600" spc="8">
                  <a:solidFill>
                    <a:srgbClr val="3D3D3D"/>
                  </a:solidFill>
                  <a:latin typeface="Hiragino Kaku Gothic Pro W3" panose="020B0300000000000000" pitchFamily="34" charset="-128"/>
                  <a:ea typeface="Hiragino Kaku Gothic Pro W3" panose="020B0300000000000000" pitchFamily="34" charset="-128"/>
                </a:rPr>
                <a:t>MM/DD</a:t>
              </a:r>
            </a:p>
          </p:txBody>
        </p:sp>
        <p:sp>
          <p:nvSpPr>
            <p:cNvPr id="59" name="TextBox 59"/>
            <p:cNvSpPr txBox="1"/>
            <p:nvPr/>
          </p:nvSpPr>
          <p:spPr>
            <a:xfrm>
              <a:off x="4672472" y="4795837"/>
              <a:ext cx="996376" cy="247650"/>
            </a:xfrm>
            <a:prstGeom prst="rect">
              <a:avLst/>
            </a:prstGeom>
          </p:spPr>
          <p:txBody>
            <a:bodyPr lIns="0" tIns="0" rIns="0" bIns="0" rtlCol="0" anchor="t">
              <a:spAutoFit/>
            </a:bodyPr>
            <a:lstStyle/>
            <a:p>
              <a:pPr algn="ctr">
                <a:lnSpc>
                  <a:spcPts val="1920"/>
                </a:lnSpc>
                <a:spcBef>
                  <a:spcPct val="0"/>
                </a:spcBef>
              </a:pPr>
              <a:r>
                <a:rPr lang="en-US" sz="1600" spc="8">
                  <a:solidFill>
                    <a:srgbClr val="3D3D3D"/>
                  </a:solidFill>
                  <a:latin typeface="Hiragino Kaku Gothic Pro W3" panose="020B0300000000000000" pitchFamily="34" charset="-128"/>
                  <a:ea typeface="Hiragino Kaku Gothic Pro W3" panose="020B0300000000000000" pitchFamily="34" charset="-128"/>
                </a:rPr>
                <a:t>MM/DD</a:t>
              </a:r>
            </a:p>
          </p:txBody>
        </p:sp>
        <p:sp>
          <p:nvSpPr>
            <p:cNvPr id="60" name="TextBox 60"/>
            <p:cNvSpPr txBox="1"/>
            <p:nvPr/>
          </p:nvSpPr>
          <p:spPr>
            <a:xfrm>
              <a:off x="7830456" y="4795837"/>
              <a:ext cx="996376" cy="247650"/>
            </a:xfrm>
            <a:prstGeom prst="rect">
              <a:avLst/>
            </a:prstGeom>
          </p:spPr>
          <p:txBody>
            <a:bodyPr lIns="0" tIns="0" rIns="0" bIns="0" rtlCol="0" anchor="t">
              <a:spAutoFit/>
            </a:bodyPr>
            <a:lstStyle/>
            <a:p>
              <a:pPr algn="ctr">
                <a:lnSpc>
                  <a:spcPts val="1920"/>
                </a:lnSpc>
                <a:spcBef>
                  <a:spcPct val="0"/>
                </a:spcBef>
              </a:pPr>
              <a:r>
                <a:rPr lang="en-US" sz="1600" spc="8">
                  <a:solidFill>
                    <a:srgbClr val="3D3D3D"/>
                  </a:solidFill>
                  <a:latin typeface="Hiragino Kaku Gothic Pro W3" panose="020B0300000000000000" pitchFamily="34" charset="-128"/>
                  <a:ea typeface="Hiragino Kaku Gothic Pro W3" panose="020B0300000000000000" pitchFamily="34" charset="-128"/>
                </a:rPr>
                <a:t>MM/DD</a:t>
              </a:r>
            </a:p>
          </p:txBody>
        </p:sp>
        <p:sp>
          <p:nvSpPr>
            <p:cNvPr id="61" name="TextBox 61"/>
            <p:cNvSpPr txBox="1"/>
            <p:nvPr/>
          </p:nvSpPr>
          <p:spPr>
            <a:xfrm>
              <a:off x="10881267" y="4757790"/>
              <a:ext cx="996376" cy="247650"/>
            </a:xfrm>
            <a:prstGeom prst="rect">
              <a:avLst/>
            </a:prstGeom>
          </p:spPr>
          <p:txBody>
            <a:bodyPr lIns="0" tIns="0" rIns="0" bIns="0" rtlCol="0" anchor="t">
              <a:spAutoFit/>
            </a:bodyPr>
            <a:lstStyle/>
            <a:p>
              <a:pPr algn="ctr">
                <a:lnSpc>
                  <a:spcPts val="1920"/>
                </a:lnSpc>
                <a:spcBef>
                  <a:spcPct val="0"/>
                </a:spcBef>
              </a:pPr>
              <a:r>
                <a:rPr lang="en-US" sz="1600" spc="8">
                  <a:solidFill>
                    <a:srgbClr val="3D3D3D"/>
                  </a:solidFill>
                  <a:latin typeface="Hiragino Kaku Gothic Pro W3" panose="020B0300000000000000" pitchFamily="34" charset="-128"/>
                  <a:ea typeface="Hiragino Kaku Gothic Pro W3" panose="020B0300000000000000" pitchFamily="34" charset="-128"/>
                </a:rPr>
                <a:t>MM/DD</a:t>
              </a:r>
            </a:p>
          </p:txBody>
        </p:sp>
        <p:sp>
          <p:nvSpPr>
            <p:cNvPr id="63" name="TextBox 63"/>
            <p:cNvSpPr txBox="1"/>
            <p:nvPr/>
          </p:nvSpPr>
          <p:spPr>
            <a:xfrm>
              <a:off x="14296563" y="4795837"/>
              <a:ext cx="996376" cy="247650"/>
            </a:xfrm>
            <a:prstGeom prst="rect">
              <a:avLst/>
            </a:prstGeom>
          </p:spPr>
          <p:txBody>
            <a:bodyPr lIns="0" tIns="0" rIns="0" bIns="0" rtlCol="0" anchor="t">
              <a:spAutoFit/>
            </a:bodyPr>
            <a:lstStyle/>
            <a:p>
              <a:pPr algn="ctr">
                <a:lnSpc>
                  <a:spcPts val="1920"/>
                </a:lnSpc>
                <a:spcBef>
                  <a:spcPct val="0"/>
                </a:spcBef>
              </a:pPr>
              <a:r>
                <a:rPr lang="en-US" sz="1600" spc="8">
                  <a:solidFill>
                    <a:srgbClr val="3D3D3D"/>
                  </a:solidFill>
                  <a:latin typeface="Hiragino Kaku Gothic Pro W3" panose="020B0300000000000000" pitchFamily="34" charset="-128"/>
                  <a:ea typeface="Hiragino Kaku Gothic Pro W3" panose="020B0300000000000000" pitchFamily="34" charset="-128"/>
                </a:rPr>
                <a:t>MM/DD</a:t>
              </a:r>
            </a:p>
          </p:txBody>
        </p:sp>
        <p:sp>
          <p:nvSpPr>
            <p:cNvPr id="64" name="TextBox 64"/>
            <p:cNvSpPr txBox="1"/>
            <p:nvPr/>
          </p:nvSpPr>
          <p:spPr>
            <a:xfrm>
              <a:off x="10082771" y="1536065"/>
              <a:ext cx="2337829" cy="910590"/>
            </a:xfrm>
            <a:prstGeom prst="rect">
              <a:avLst/>
            </a:prstGeom>
          </p:spPr>
          <p:txBody>
            <a:bodyPr lIns="0" tIns="0" rIns="0" bIns="0" rtlCol="0" anchor="t">
              <a:spAutoFit/>
            </a:bodyPr>
            <a:lstStyle/>
            <a:p>
              <a:pPr>
                <a:lnSpc>
                  <a:spcPts val="2400"/>
                </a:lnSpc>
              </a:pPr>
              <a:r>
                <a:rPr lang="en-US" sz="1600" spc="8" dirty="0">
                  <a:solidFill>
                    <a:srgbClr val="3D3D3D"/>
                  </a:solidFill>
                  <a:latin typeface="Hiragino Kaku Gothic Pro W3" panose="020B0300000000000000" pitchFamily="34" charset="-128"/>
                  <a:ea typeface="Hiragino Kaku Gothic Pro W3" panose="020B0300000000000000" pitchFamily="34" charset="-128"/>
                </a:rPr>
                <a:t>ステップ2は比較選定！</a:t>
              </a:r>
            </a:p>
            <a:p>
              <a:pPr>
                <a:lnSpc>
                  <a:spcPts val="2400"/>
                </a:lnSpc>
              </a:pPr>
              <a:r>
                <a:rPr lang="en-US" sz="1600" spc="8" dirty="0">
                  <a:solidFill>
                    <a:srgbClr val="636566"/>
                  </a:solidFill>
                  <a:latin typeface="Hiragino Kaku Gothic Pro W3" panose="020B0300000000000000" pitchFamily="34" charset="-128"/>
                  <a:ea typeface="Hiragino Kaku Gothic Pro W3" panose="020B0300000000000000" pitchFamily="34" charset="-128"/>
                </a:rPr>
                <a:t>・</a:t>
              </a:r>
              <a:r>
                <a:rPr lang="en-US" sz="1600" spc="8" dirty="0" err="1">
                  <a:solidFill>
                    <a:srgbClr val="636566"/>
                  </a:solidFill>
                  <a:latin typeface="Hiragino Kaku Gothic Pro W3" panose="020B0300000000000000" pitchFamily="34" charset="-128"/>
                  <a:ea typeface="Hiragino Kaku Gothic Pro W3" panose="020B0300000000000000" pitchFamily="34" charset="-128"/>
                </a:rPr>
                <a:t>ベンダーリストアップ</a:t>
              </a:r>
              <a:endParaRPr lang="en-US" sz="1600" spc="8" dirty="0">
                <a:solidFill>
                  <a:srgbClr val="636566"/>
                </a:solidFill>
                <a:latin typeface="Hiragino Kaku Gothic Pro W3" panose="020B0300000000000000" pitchFamily="34" charset="-128"/>
                <a:ea typeface="Hiragino Kaku Gothic Pro W3" panose="020B0300000000000000" pitchFamily="34" charset="-128"/>
              </a:endParaRPr>
            </a:p>
            <a:p>
              <a:pPr>
                <a:lnSpc>
                  <a:spcPts val="2400"/>
                </a:lnSpc>
              </a:pPr>
              <a:r>
                <a:rPr lang="en-US" sz="1600" spc="8" dirty="0">
                  <a:solidFill>
                    <a:srgbClr val="636566"/>
                  </a:solidFill>
                  <a:latin typeface="Hiragino Kaku Gothic Pro W3" panose="020B0300000000000000" pitchFamily="34" charset="-128"/>
                  <a:ea typeface="Hiragino Kaku Gothic Pro W3" panose="020B0300000000000000" pitchFamily="34" charset="-128"/>
                </a:rPr>
                <a:t>・</a:t>
              </a:r>
              <a:r>
                <a:rPr lang="en-US" sz="1600" spc="8" dirty="0" err="1">
                  <a:solidFill>
                    <a:srgbClr val="636566"/>
                  </a:solidFill>
                  <a:latin typeface="Hiragino Kaku Gothic Pro W3" panose="020B0300000000000000" pitchFamily="34" charset="-128"/>
                  <a:ea typeface="Hiragino Kaku Gothic Pro W3" panose="020B0300000000000000" pitchFamily="34" charset="-128"/>
                </a:rPr>
                <a:t>製品の比較</a:t>
              </a:r>
              <a:endParaRPr lang="en-US" sz="1600" spc="8" dirty="0">
                <a:solidFill>
                  <a:srgbClr val="636566"/>
                </a:solidFill>
                <a:latin typeface="Hiragino Kaku Gothic Pro W3" panose="020B0300000000000000" pitchFamily="34" charset="-128"/>
                <a:ea typeface="Hiragino Kaku Gothic Pro W3" panose="020B0300000000000000" pitchFamily="34" charset="-128"/>
              </a:endParaRPr>
            </a:p>
          </p:txBody>
        </p:sp>
        <p:sp>
          <p:nvSpPr>
            <p:cNvPr id="65" name="TextBox 65"/>
            <p:cNvSpPr txBox="1"/>
            <p:nvPr/>
          </p:nvSpPr>
          <p:spPr>
            <a:xfrm>
              <a:off x="13587971" y="5743838"/>
              <a:ext cx="2337829" cy="910590"/>
            </a:xfrm>
            <a:prstGeom prst="rect">
              <a:avLst/>
            </a:prstGeom>
          </p:spPr>
          <p:txBody>
            <a:bodyPr lIns="0" tIns="0" rIns="0" bIns="0" rtlCol="0" anchor="t">
              <a:spAutoFit/>
            </a:bodyPr>
            <a:lstStyle/>
            <a:p>
              <a:pPr>
                <a:lnSpc>
                  <a:spcPts val="2400"/>
                </a:lnSpc>
              </a:pPr>
              <a:r>
                <a:rPr lang="en-US" sz="1600" spc="8">
                  <a:solidFill>
                    <a:srgbClr val="3D3D3D"/>
                  </a:solidFill>
                  <a:latin typeface="Hiragino Kaku Gothic Pro W3" panose="020B0300000000000000" pitchFamily="34" charset="-128"/>
                  <a:ea typeface="Hiragino Kaku Gothic Pro W3" panose="020B0300000000000000" pitchFamily="34" charset="-128"/>
                </a:rPr>
                <a:t>ステップ3は検証！</a:t>
              </a:r>
            </a:p>
            <a:p>
              <a:pPr>
                <a:lnSpc>
                  <a:spcPts val="2400"/>
                </a:lnSpc>
              </a:pPr>
              <a:r>
                <a:rPr lang="en-US" sz="1600" spc="8">
                  <a:solidFill>
                    <a:srgbClr val="636566"/>
                  </a:solidFill>
                  <a:latin typeface="Hiragino Kaku Gothic Pro W3" panose="020B0300000000000000" pitchFamily="34" charset="-128"/>
                  <a:ea typeface="Hiragino Kaku Gothic Pro W3" panose="020B0300000000000000" pitchFamily="34" charset="-128"/>
                </a:rPr>
                <a:t>・無料お試しで操作感や機能を確認</a:t>
              </a:r>
            </a:p>
          </p:txBody>
        </p:sp>
        <p:sp>
          <p:nvSpPr>
            <p:cNvPr id="67" name="TextBox 67"/>
            <p:cNvSpPr txBox="1"/>
            <p:nvPr/>
          </p:nvSpPr>
          <p:spPr>
            <a:xfrm>
              <a:off x="7287247" y="7264527"/>
              <a:ext cx="2542553" cy="1825693"/>
            </a:xfrm>
            <a:prstGeom prst="rect">
              <a:avLst/>
            </a:prstGeom>
          </p:spPr>
          <p:txBody>
            <a:bodyPr wrap="square" lIns="0" tIns="0" rIns="0" bIns="0" rtlCol="0" anchor="t">
              <a:spAutoFit/>
            </a:bodyPr>
            <a:lstStyle/>
            <a:p>
              <a:pPr>
                <a:lnSpc>
                  <a:spcPts val="2400"/>
                </a:lnSpc>
              </a:pPr>
              <a:r>
                <a:rPr lang="en-US" sz="1600" spc="8" dirty="0">
                  <a:solidFill>
                    <a:srgbClr val="FF5757"/>
                  </a:solidFill>
                  <a:latin typeface="Hiragino Kaku Gothic Pro W3" panose="020B0300000000000000" pitchFamily="34" charset="-128"/>
                  <a:ea typeface="Hiragino Kaku Gothic Pro W3" panose="020B0300000000000000" pitchFamily="34" charset="-128"/>
                </a:rPr>
                <a:t>POINT</a:t>
              </a:r>
            </a:p>
            <a:p>
              <a:pPr>
                <a:lnSpc>
                  <a:spcPts val="2400"/>
                </a:lnSpc>
              </a:pPr>
              <a:r>
                <a:rPr lang="en-US" sz="1600" spc="8" dirty="0" err="1">
                  <a:solidFill>
                    <a:srgbClr val="636566"/>
                  </a:solidFill>
                  <a:latin typeface="Hiragino Kaku Gothic Pro W3" panose="020B0300000000000000" pitchFamily="34" charset="-128"/>
                  <a:ea typeface="Hiragino Kaku Gothic Pro W3" panose="020B0300000000000000" pitchFamily="34" charset="-128"/>
                </a:rPr>
                <a:t>導入の方針が確定したら</a:t>
              </a:r>
              <a:endParaRPr lang="en-US" sz="1600" spc="8" dirty="0">
                <a:solidFill>
                  <a:srgbClr val="636566"/>
                </a:solidFill>
                <a:latin typeface="Hiragino Kaku Gothic Pro W3" panose="020B0300000000000000" pitchFamily="34" charset="-128"/>
                <a:ea typeface="Hiragino Kaku Gothic Pro W3" panose="020B0300000000000000" pitchFamily="34" charset="-128"/>
              </a:endParaRPr>
            </a:p>
            <a:p>
              <a:pPr>
                <a:lnSpc>
                  <a:spcPts val="2400"/>
                </a:lnSpc>
              </a:pPr>
              <a:r>
                <a:rPr lang="en-US" sz="1600" spc="8" dirty="0" err="1">
                  <a:solidFill>
                    <a:srgbClr val="636566"/>
                  </a:solidFill>
                  <a:latin typeface="Hiragino Kaku Gothic Pro W3" panose="020B0300000000000000" pitchFamily="34" charset="-128"/>
                  <a:ea typeface="Hiragino Kaku Gothic Pro W3" panose="020B0300000000000000" pitchFamily="34" charset="-128"/>
                </a:rPr>
                <a:t>施策をブラッシュアップ</a:t>
              </a:r>
              <a:r>
                <a:rPr lang="en-US" sz="1600" spc="8" dirty="0">
                  <a:solidFill>
                    <a:srgbClr val="636566"/>
                  </a:solidFill>
                  <a:latin typeface="Hiragino Kaku Gothic Pro W3" panose="020B0300000000000000" pitchFamily="34" charset="-128"/>
                  <a:ea typeface="Hiragino Kaku Gothic Pro W3" panose="020B0300000000000000" pitchFamily="34" charset="-128"/>
                </a:rPr>
                <a:t>！</a:t>
              </a:r>
            </a:p>
            <a:p>
              <a:pPr>
                <a:lnSpc>
                  <a:spcPts val="2400"/>
                </a:lnSpc>
              </a:pPr>
              <a:r>
                <a:rPr lang="en-US" sz="1600" spc="8" dirty="0" err="1">
                  <a:solidFill>
                    <a:srgbClr val="636566"/>
                  </a:solidFill>
                  <a:latin typeface="Hiragino Kaku Gothic Pro W3" panose="020B0300000000000000" pitchFamily="34" charset="-128"/>
                  <a:ea typeface="Hiragino Kaku Gothic Pro W3" panose="020B0300000000000000" pitchFamily="34" charset="-128"/>
                </a:rPr>
                <a:t>状況に合わせて積極的に</a:t>
              </a:r>
              <a:endParaRPr lang="en-US" sz="1600" spc="8" dirty="0">
                <a:solidFill>
                  <a:srgbClr val="636566"/>
                </a:solidFill>
                <a:latin typeface="Hiragino Kaku Gothic Pro W3" panose="020B0300000000000000" pitchFamily="34" charset="-128"/>
                <a:ea typeface="Hiragino Kaku Gothic Pro W3" panose="020B0300000000000000" pitchFamily="34" charset="-128"/>
              </a:endParaRPr>
            </a:p>
            <a:p>
              <a:pPr>
                <a:lnSpc>
                  <a:spcPts val="2400"/>
                </a:lnSpc>
              </a:pPr>
              <a:r>
                <a:rPr lang="en-US" sz="1600" spc="8" dirty="0" err="1">
                  <a:solidFill>
                    <a:srgbClr val="636566"/>
                  </a:solidFill>
                  <a:latin typeface="Hiragino Kaku Gothic Pro W3" panose="020B0300000000000000" pitchFamily="34" charset="-128"/>
                  <a:ea typeface="Hiragino Kaku Gothic Pro W3" panose="020B0300000000000000" pitchFamily="34" charset="-128"/>
                </a:rPr>
                <a:t>メーカに問い合わせして</a:t>
              </a:r>
              <a:endParaRPr lang="en-US" sz="1600" spc="8" dirty="0">
                <a:solidFill>
                  <a:srgbClr val="636566"/>
                </a:solidFill>
                <a:latin typeface="Hiragino Kaku Gothic Pro W3" panose="020B0300000000000000" pitchFamily="34" charset="-128"/>
                <a:ea typeface="Hiragino Kaku Gothic Pro W3" panose="020B0300000000000000" pitchFamily="34" charset="-128"/>
              </a:endParaRPr>
            </a:p>
            <a:p>
              <a:pPr>
                <a:lnSpc>
                  <a:spcPts val="2400"/>
                </a:lnSpc>
              </a:pPr>
              <a:r>
                <a:rPr lang="en-US" sz="1600" spc="8" dirty="0" err="1">
                  <a:solidFill>
                    <a:srgbClr val="636566"/>
                  </a:solidFill>
                  <a:latin typeface="Hiragino Kaku Gothic Pro W3" panose="020B0300000000000000" pitchFamily="34" charset="-128"/>
                  <a:ea typeface="Hiragino Kaku Gothic Pro W3" panose="020B0300000000000000" pitchFamily="34" charset="-128"/>
                </a:rPr>
                <a:t>情報収集します</a:t>
              </a:r>
              <a:r>
                <a:rPr lang="en-US" sz="1600" spc="8" dirty="0">
                  <a:solidFill>
                    <a:srgbClr val="636566"/>
                  </a:solidFill>
                  <a:latin typeface="Hiragino Kaku Gothic Pro W3" panose="020B0300000000000000" pitchFamily="34" charset="-128"/>
                  <a:ea typeface="Hiragino Kaku Gothic Pro W3" panose="020B0300000000000000" pitchFamily="34" charset="-128"/>
                </a:rPr>
                <a:t>。</a:t>
              </a:r>
            </a:p>
          </p:txBody>
        </p:sp>
        <p:sp>
          <p:nvSpPr>
            <p:cNvPr id="68" name="TextBox 68"/>
            <p:cNvSpPr txBox="1"/>
            <p:nvPr/>
          </p:nvSpPr>
          <p:spPr>
            <a:xfrm>
              <a:off x="10082771" y="2465506"/>
              <a:ext cx="2337829" cy="1210139"/>
            </a:xfrm>
            <a:prstGeom prst="rect">
              <a:avLst/>
            </a:prstGeom>
          </p:spPr>
          <p:txBody>
            <a:bodyPr lIns="0" tIns="0" rIns="0" bIns="0" rtlCol="0" anchor="t">
              <a:spAutoFit/>
            </a:bodyPr>
            <a:lstStyle/>
            <a:p>
              <a:pPr>
                <a:lnSpc>
                  <a:spcPts val="2400"/>
                </a:lnSpc>
              </a:pPr>
              <a:r>
                <a:rPr lang="en-US" sz="1600" spc="8" dirty="0">
                  <a:solidFill>
                    <a:srgbClr val="FF5757"/>
                  </a:solidFill>
                  <a:latin typeface="Hiragino Kaku Gothic Pro W3" panose="020B0300000000000000" pitchFamily="34" charset="-128"/>
                  <a:ea typeface="Hiragino Kaku Gothic Pro W3" panose="020B0300000000000000" pitchFamily="34" charset="-128"/>
                </a:rPr>
                <a:t>POINT</a:t>
              </a:r>
            </a:p>
            <a:p>
              <a:pPr>
                <a:lnSpc>
                  <a:spcPts val="2400"/>
                </a:lnSpc>
              </a:pPr>
              <a:r>
                <a:rPr lang="en-US" sz="1600" spc="8" dirty="0" err="1">
                  <a:solidFill>
                    <a:srgbClr val="545454"/>
                  </a:solidFill>
                  <a:latin typeface="Hiragino Kaku Gothic Pro W3" panose="020B0300000000000000" pitchFamily="34" charset="-128"/>
                  <a:ea typeface="Hiragino Kaku Gothic Pro W3" panose="020B0300000000000000" pitchFamily="34" charset="-128"/>
                </a:rPr>
                <a:t>価格・機能・操作性など様々な観点から検討しましょう</a:t>
              </a:r>
              <a:r>
                <a:rPr lang="en-US" sz="1600" spc="8" dirty="0">
                  <a:solidFill>
                    <a:srgbClr val="545454"/>
                  </a:solidFill>
                  <a:latin typeface="Hiragino Kaku Gothic Pro W3" panose="020B0300000000000000" pitchFamily="34" charset="-128"/>
                  <a:ea typeface="Hiragino Kaku Gothic Pro W3" panose="020B0300000000000000" pitchFamily="34" charset="-128"/>
                </a:rPr>
                <a:t>！</a:t>
              </a:r>
            </a:p>
          </p:txBody>
        </p:sp>
        <p:sp>
          <p:nvSpPr>
            <p:cNvPr id="69" name="TextBox 69"/>
            <p:cNvSpPr txBox="1"/>
            <p:nvPr/>
          </p:nvSpPr>
          <p:spPr>
            <a:xfrm>
              <a:off x="16211156" y="4319640"/>
              <a:ext cx="1172891" cy="685800"/>
            </a:xfrm>
            <a:prstGeom prst="rect">
              <a:avLst/>
            </a:prstGeom>
          </p:spPr>
          <p:txBody>
            <a:bodyPr lIns="0" tIns="0" rIns="0" bIns="0" rtlCol="0" anchor="t">
              <a:spAutoFit/>
            </a:bodyPr>
            <a:lstStyle/>
            <a:p>
              <a:pPr algn="ctr">
                <a:lnSpc>
                  <a:spcPts val="2640"/>
                </a:lnSpc>
              </a:pPr>
              <a:r>
                <a:rPr lang="en-US" sz="2200" spc="11" dirty="0" err="1">
                  <a:solidFill>
                    <a:srgbClr val="FFFFFF"/>
                  </a:solidFill>
                  <a:latin typeface="Hiragino Kaku Gothic Pro W3" panose="020B0300000000000000" pitchFamily="34" charset="-128"/>
                  <a:ea typeface="Hiragino Kaku Gothic Pro W3" panose="020B0300000000000000" pitchFamily="34" charset="-128"/>
                </a:rPr>
                <a:t>課題</a:t>
              </a:r>
              <a:endParaRPr lang="en-US" sz="2200" spc="11" dirty="0">
                <a:solidFill>
                  <a:srgbClr val="FFFFFF"/>
                </a:solidFill>
                <a:latin typeface="Hiragino Kaku Gothic Pro W3" panose="020B0300000000000000" pitchFamily="34" charset="-128"/>
                <a:ea typeface="Hiragino Kaku Gothic Pro W3" panose="020B0300000000000000" pitchFamily="34" charset="-128"/>
              </a:endParaRPr>
            </a:p>
            <a:p>
              <a:pPr algn="ctr">
                <a:lnSpc>
                  <a:spcPts val="2640"/>
                </a:lnSpc>
                <a:spcBef>
                  <a:spcPct val="0"/>
                </a:spcBef>
              </a:pPr>
              <a:r>
                <a:rPr lang="en-US" sz="2200" spc="11" dirty="0" err="1">
                  <a:solidFill>
                    <a:srgbClr val="FFFFFF"/>
                  </a:solidFill>
                  <a:latin typeface="Hiragino Kaku Gothic Pro W3" panose="020B0300000000000000" pitchFamily="34" charset="-128"/>
                  <a:ea typeface="Hiragino Kaku Gothic Pro W3" panose="020B0300000000000000" pitchFamily="34" charset="-128"/>
                </a:rPr>
                <a:t>解決</a:t>
              </a:r>
              <a:endParaRPr lang="en-US" sz="2200" spc="11" dirty="0">
                <a:solidFill>
                  <a:srgbClr val="FFFFFF"/>
                </a:solidFill>
                <a:latin typeface="Hiragino Kaku Gothic Pro W3" panose="020B0300000000000000" pitchFamily="34" charset="-128"/>
                <a:ea typeface="Hiragino Kaku Gothic Pro W3" panose="020B0300000000000000" pitchFamily="34" charset="-128"/>
              </a:endParaRPr>
            </a:p>
          </p:txBody>
        </p:sp>
        <p:sp>
          <p:nvSpPr>
            <p:cNvPr id="70" name="TextBox 70"/>
            <p:cNvSpPr txBox="1"/>
            <p:nvPr/>
          </p:nvSpPr>
          <p:spPr>
            <a:xfrm>
              <a:off x="13587971" y="6708023"/>
              <a:ext cx="2337829" cy="1210139"/>
            </a:xfrm>
            <a:prstGeom prst="rect">
              <a:avLst/>
            </a:prstGeom>
          </p:spPr>
          <p:txBody>
            <a:bodyPr lIns="0" tIns="0" rIns="0" bIns="0" rtlCol="0" anchor="t">
              <a:spAutoFit/>
            </a:bodyPr>
            <a:lstStyle/>
            <a:p>
              <a:pPr>
                <a:lnSpc>
                  <a:spcPts val="2400"/>
                </a:lnSpc>
              </a:pPr>
              <a:r>
                <a:rPr lang="en-US" sz="1600" spc="8" dirty="0">
                  <a:solidFill>
                    <a:srgbClr val="FF5757"/>
                  </a:solidFill>
                  <a:latin typeface="Hiragino Kaku Gothic Pro W3" panose="020B0300000000000000" pitchFamily="34" charset="-128"/>
                  <a:ea typeface="Hiragino Kaku Gothic Pro W3" panose="020B0300000000000000" pitchFamily="34" charset="-128"/>
                </a:rPr>
                <a:t>POINT</a:t>
              </a:r>
            </a:p>
            <a:p>
              <a:pPr>
                <a:lnSpc>
                  <a:spcPts val="2400"/>
                </a:lnSpc>
              </a:pPr>
              <a:r>
                <a:rPr lang="en-US" sz="1600" spc="8" dirty="0" err="1">
                  <a:solidFill>
                    <a:srgbClr val="545454"/>
                  </a:solidFill>
                  <a:latin typeface="Hiragino Kaku Gothic Pro W3" panose="020B0300000000000000" pitchFamily="34" charset="-128"/>
                  <a:ea typeface="Hiragino Kaku Gothic Pro W3" panose="020B0300000000000000" pitchFamily="34" charset="-128"/>
                </a:rPr>
                <a:t>本格導入を想定して、実際の運用を見据えた検証を行いましょう</a:t>
              </a:r>
              <a:r>
                <a:rPr lang="en-US" sz="1600" spc="8" dirty="0">
                  <a:solidFill>
                    <a:srgbClr val="545454"/>
                  </a:solidFill>
                  <a:latin typeface="Hiragino Kaku Gothic Pro W3" panose="020B0300000000000000" pitchFamily="34" charset="-128"/>
                  <a:ea typeface="Hiragino Kaku Gothic Pro W3" panose="020B0300000000000000" pitchFamily="34" charset="-128"/>
                </a:rPr>
                <a:t>！</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1771" y="445440"/>
            <a:ext cx="18288000" cy="10287000"/>
          </a:xfrm>
          <a:prstGeom prst="rect">
            <a:avLst/>
          </a:prstGeom>
        </p:spPr>
      </p:pic>
      <p:pic>
        <p:nvPicPr>
          <p:cNvPr id="37" name="図 36" descr="パソコンの画面のスクリーンショット&#10;&#10;自動的に生成された説明">
            <a:extLst>
              <a:ext uri="{FF2B5EF4-FFF2-40B4-BE49-F238E27FC236}">
                <a16:creationId xmlns:a16="http://schemas.microsoft.com/office/drawing/2014/main" id="{8CE64F1E-A75C-0D9F-81F1-8FB45C315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8999" y="3080911"/>
            <a:ext cx="4756635" cy="2675607"/>
          </a:xfrm>
          <a:prstGeom prst="rect">
            <a:avLst/>
          </a:prstGeom>
        </p:spPr>
      </p:pic>
      <p:sp>
        <p:nvSpPr>
          <p:cNvPr id="3" name="AutoShape 3"/>
          <p:cNvSpPr/>
          <p:nvPr/>
        </p:nvSpPr>
        <p:spPr>
          <a:xfrm>
            <a:off x="1028700" y="7470588"/>
            <a:ext cx="16230600" cy="0"/>
          </a:xfrm>
          <a:prstGeom prst="line">
            <a:avLst/>
          </a:prstGeom>
          <a:ln w="9525" cap="flat">
            <a:solidFill>
              <a:srgbClr val="D6D6D6"/>
            </a:solidFill>
            <a:prstDash val="solid"/>
            <a:headEnd type="none" w="sm" len="sm"/>
            <a:tailEnd type="none" w="sm" len="sm"/>
          </a:ln>
        </p:spPr>
      </p:sp>
      <p:grpSp>
        <p:nvGrpSpPr>
          <p:cNvPr id="5" name="Group 5"/>
          <p:cNvGrpSpPr/>
          <p:nvPr/>
        </p:nvGrpSpPr>
        <p:grpSpPr>
          <a:xfrm>
            <a:off x="5170141" y="7969444"/>
            <a:ext cx="6469266" cy="1003106"/>
            <a:chOff x="0" y="0"/>
            <a:chExt cx="8625687" cy="1337475"/>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337475" cy="1337475"/>
            </a:xfrm>
            <a:prstGeom prst="rect">
              <a:avLst/>
            </a:prstGeom>
          </p:spPr>
        </p:pic>
        <p:sp>
          <p:nvSpPr>
            <p:cNvPr id="7" name="TextBox 7"/>
            <p:cNvSpPr txBox="1"/>
            <p:nvPr/>
          </p:nvSpPr>
          <p:spPr>
            <a:xfrm>
              <a:off x="1707494" y="113112"/>
              <a:ext cx="6918193" cy="1063625"/>
            </a:xfrm>
            <a:prstGeom prst="rect">
              <a:avLst/>
            </a:prstGeom>
          </p:spPr>
          <p:txBody>
            <a:bodyPr lIns="0" tIns="0" rIns="0" bIns="0" rtlCol="0" anchor="t">
              <a:spAutoFit/>
            </a:bodyPr>
            <a:lstStyle/>
            <a:p>
              <a:pPr algn="ctr">
                <a:lnSpc>
                  <a:spcPts val="6000"/>
                </a:lnSpc>
                <a:spcBef>
                  <a:spcPct val="0"/>
                </a:spcBef>
              </a:pPr>
              <a:r>
                <a:rPr lang="en-US" sz="5000" spc="25" dirty="0">
                  <a:solidFill>
                    <a:srgbClr val="004AAD"/>
                  </a:solidFill>
                  <a:latin typeface="Hiragino Kaku Gothic Pro W3" panose="020B0300000000000000" pitchFamily="34" charset="-128"/>
                  <a:ea typeface="Hiragino Kaku Gothic Pro W3" panose="020B0300000000000000" pitchFamily="34" charset="-128"/>
                </a:rPr>
                <a:t>050-3816-6666</a:t>
              </a:r>
            </a:p>
          </p:txBody>
        </p:sp>
      </p:grpSp>
      <p:grpSp>
        <p:nvGrpSpPr>
          <p:cNvPr id="8" name="Group 8"/>
          <p:cNvGrpSpPr/>
          <p:nvPr/>
        </p:nvGrpSpPr>
        <p:grpSpPr>
          <a:xfrm>
            <a:off x="3936203" y="5661270"/>
            <a:ext cx="4059160" cy="1281205"/>
            <a:chOff x="0" y="0"/>
            <a:chExt cx="5412213" cy="1708273"/>
          </a:xfrm>
        </p:grpSpPr>
        <p:grpSp>
          <p:nvGrpSpPr>
            <p:cNvPr id="9" name="Group 9"/>
            <p:cNvGrpSpPr/>
            <p:nvPr/>
          </p:nvGrpSpPr>
          <p:grpSpPr>
            <a:xfrm>
              <a:off x="0" y="0"/>
              <a:ext cx="5412213" cy="1708273"/>
              <a:chOff x="0" y="0"/>
              <a:chExt cx="1069079" cy="337437"/>
            </a:xfrm>
          </p:grpSpPr>
          <p:sp>
            <p:nvSpPr>
              <p:cNvPr id="10" name="Freeform 10">
                <a:hlinkClick r:id="rId7" tooltip="https://anpi.toyokumo.co.jp/inquiry.html"/>
              </p:cNvPr>
              <p:cNvSpPr/>
              <p:nvPr/>
            </p:nvSpPr>
            <p:spPr>
              <a:xfrm>
                <a:off x="0" y="0"/>
                <a:ext cx="1069079" cy="337437"/>
              </a:xfrm>
              <a:custGeom>
                <a:avLst/>
                <a:gdLst/>
                <a:ahLst/>
                <a:cxnLst/>
                <a:rect l="l" t="t" r="r" b="b"/>
                <a:pathLst>
                  <a:path w="1069079" h="337437">
                    <a:moveTo>
                      <a:pt x="97271" y="0"/>
                    </a:moveTo>
                    <a:lnTo>
                      <a:pt x="971808" y="0"/>
                    </a:lnTo>
                    <a:cubicBezTo>
                      <a:pt x="997606" y="0"/>
                      <a:pt x="1022347" y="10248"/>
                      <a:pt x="1040589" y="28490"/>
                    </a:cubicBezTo>
                    <a:cubicBezTo>
                      <a:pt x="1058831" y="46732"/>
                      <a:pt x="1069079" y="71473"/>
                      <a:pt x="1069079" y="97271"/>
                    </a:cubicBezTo>
                    <a:lnTo>
                      <a:pt x="1069079" y="240166"/>
                    </a:lnTo>
                    <a:cubicBezTo>
                      <a:pt x="1069079" y="265964"/>
                      <a:pt x="1058831" y="290705"/>
                      <a:pt x="1040589" y="308947"/>
                    </a:cubicBezTo>
                    <a:cubicBezTo>
                      <a:pt x="1022347" y="327189"/>
                      <a:pt x="997606" y="337437"/>
                      <a:pt x="971808" y="337437"/>
                    </a:cubicBezTo>
                    <a:lnTo>
                      <a:pt x="97271" y="337437"/>
                    </a:lnTo>
                    <a:cubicBezTo>
                      <a:pt x="43550" y="337437"/>
                      <a:pt x="0" y="293887"/>
                      <a:pt x="0" y="240166"/>
                    </a:cubicBezTo>
                    <a:lnTo>
                      <a:pt x="0" y="97271"/>
                    </a:lnTo>
                    <a:cubicBezTo>
                      <a:pt x="0" y="71473"/>
                      <a:pt x="10248" y="46732"/>
                      <a:pt x="28490" y="28490"/>
                    </a:cubicBezTo>
                    <a:cubicBezTo>
                      <a:pt x="46732" y="10248"/>
                      <a:pt x="71473" y="0"/>
                      <a:pt x="97271" y="0"/>
                    </a:cubicBezTo>
                    <a:close/>
                  </a:path>
                </a:pathLst>
              </a:custGeom>
              <a:solidFill>
                <a:srgbClr val="FFFFFF"/>
              </a:solidFill>
              <a:ln w="38100">
                <a:solidFill>
                  <a:srgbClr val="004AAD"/>
                </a:solidFill>
              </a:ln>
            </p:spPr>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sp>
          <p:nvSpPr>
            <p:cNvPr id="12" name="TextBox 12"/>
            <p:cNvSpPr txBox="1"/>
            <p:nvPr/>
          </p:nvSpPr>
          <p:spPr>
            <a:xfrm>
              <a:off x="791582" y="225487"/>
              <a:ext cx="3829050" cy="628650"/>
            </a:xfrm>
            <a:prstGeom prst="rect">
              <a:avLst/>
            </a:prstGeom>
          </p:spPr>
          <p:txBody>
            <a:bodyPr lIns="0" tIns="0" rIns="0" bIns="0" rtlCol="0" anchor="t">
              <a:spAutoFit/>
            </a:bodyPr>
            <a:lstStyle/>
            <a:p>
              <a:pPr algn="ctr">
                <a:lnSpc>
                  <a:spcPts val="1800"/>
                </a:lnSpc>
              </a:pPr>
              <a:r>
                <a:rPr lang="en-US" sz="1500" spc="7">
                  <a:solidFill>
                    <a:srgbClr val="004AAD"/>
                  </a:solidFill>
                  <a:latin typeface="Hiragino Kaku Gothic Pro W3" panose="020B0300000000000000" pitchFamily="34" charset="-128"/>
                  <a:ea typeface="Hiragino Kaku Gothic Pro W3" panose="020B0300000000000000" pitchFamily="34" charset="-128"/>
                </a:rPr>
                <a:t>課題解決が可能であるのか</a:t>
              </a:r>
            </a:p>
            <a:p>
              <a:pPr algn="ctr">
                <a:lnSpc>
                  <a:spcPts val="1800"/>
                </a:lnSpc>
                <a:spcBef>
                  <a:spcPct val="0"/>
                </a:spcBef>
              </a:pPr>
              <a:r>
                <a:rPr lang="en-US" sz="1500" spc="7">
                  <a:solidFill>
                    <a:srgbClr val="004AAD"/>
                  </a:solidFill>
                  <a:latin typeface="Hiragino Kaku Gothic Pro W3" panose="020B0300000000000000" pitchFamily="34" charset="-128"/>
                  <a:ea typeface="Hiragino Kaku Gothic Pro W3" panose="020B0300000000000000" pitchFamily="34" charset="-128"/>
                </a:rPr>
                <a:t>トヨクモに確認をします</a:t>
              </a:r>
            </a:p>
          </p:txBody>
        </p:sp>
        <p:sp>
          <p:nvSpPr>
            <p:cNvPr id="13" name="TextBox 13"/>
            <p:cNvSpPr txBox="1"/>
            <p:nvPr/>
          </p:nvSpPr>
          <p:spPr>
            <a:xfrm>
              <a:off x="1102556" y="835087"/>
              <a:ext cx="3207102" cy="578364"/>
            </a:xfrm>
            <a:prstGeom prst="rect">
              <a:avLst/>
            </a:prstGeom>
          </p:spPr>
          <p:txBody>
            <a:bodyPr lIns="0" tIns="0" rIns="0" bIns="0" rtlCol="0" anchor="t">
              <a:spAutoFit/>
            </a:bodyPr>
            <a:lstStyle/>
            <a:p>
              <a:pPr algn="ctr">
                <a:lnSpc>
                  <a:spcPts val="3599"/>
                </a:lnSpc>
                <a:spcBef>
                  <a:spcPct val="0"/>
                </a:spcBef>
              </a:pPr>
              <a:r>
                <a:rPr lang="en-US" sz="2999" b="1" spc="14" dirty="0">
                  <a:solidFill>
                    <a:srgbClr val="004AAD"/>
                  </a:solidFill>
                  <a:latin typeface="Hiragino Kaku Gothic Pro W3" panose="020B0300000000000000" pitchFamily="34" charset="-128"/>
                  <a:ea typeface="Hiragino Kaku Gothic Pro W3" panose="020B0300000000000000" pitchFamily="34" charset="-128"/>
                  <a:hlinkClick r:id="rId8">
                    <a:extLst>
                      <a:ext uri="{A12FA001-AC4F-418D-AE19-62706E023703}">
                        <ahyp:hlinkClr xmlns:ahyp="http://schemas.microsoft.com/office/drawing/2018/hyperlinkcolor" val="tx"/>
                      </a:ext>
                    </a:extLst>
                  </a:hlinkClick>
                </a:rPr>
                <a:t>お問い合わせ</a:t>
              </a:r>
              <a:endParaRPr lang="en-US" sz="2999" b="1" spc="14" dirty="0">
                <a:solidFill>
                  <a:srgbClr val="004AAD"/>
                </a:solidFill>
                <a:latin typeface="Hiragino Kaku Gothic Pro W3" panose="020B0300000000000000" pitchFamily="34" charset="-128"/>
                <a:ea typeface="Hiragino Kaku Gothic Pro W3" panose="020B0300000000000000" pitchFamily="34" charset="-128"/>
              </a:endParaRPr>
            </a:p>
          </p:txBody>
        </p:sp>
      </p:grpSp>
      <p:grpSp>
        <p:nvGrpSpPr>
          <p:cNvPr id="14" name="Group 14"/>
          <p:cNvGrpSpPr/>
          <p:nvPr/>
        </p:nvGrpSpPr>
        <p:grpSpPr>
          <a:xfrm>
            <a:off x="10678238" y="5661270"/>
            <a:ext cx="4059160" cy="1281205"/>
            <a:chOff x="0" y="0"/>
            <a:chExt cx="5412213" cy="1708273"/>
          </a:xfrm>
        </p:grpSpPr>
        <p:grpSp>
          <p:nvGrpSpPr>
            <p:cNvPr id="15" name="Group 15"/>
            <p:cNvGrpSpPr/>
            <p:nvPr/>
          </p:nvGrpSpPr>
          <p:grpSpPr>
            <a:xfrm>
              <a:off x="0" y="0"/>
              <a:ext cx="5412213" cy="1708273"/>
              <a:chOff x="0" y="0"/>
              <a:chExt cx="1069079" cy="337437"/>
            </a:xfrm>
          </p:grpSpPr>
          <p:sp>
            <p:nvSpPr>
              <p:cNvPr id="16" name="Freeform 16">
                <a:hlinkClick r:id="rId9" tooltip="https://anpi.toyokumo.co.jp/trial.html"/>
              </p:cNvPr>
              <p:cNvSpPr/>
              <p:nvPr/>
            </p:nvSpPr>
            <p:spPr>
              <a:xfrm>
                <a:off x="0" y="0"/>
                <a:ext cx="1069079" cy="337437"/>
              </a:xfrm>
              <a:custGeom>
                <a:avLst/>
                <a:gdLst/>
                <a:ahLst/>
                <a:cxnLst/>
                <a:rect l="l" t="t" r="r" b="b"/>
                <a:pathLst>
                  <a:path w="1069079" h="337437">
                    <a:moveTo>
                      <a:pt x="97271" y="0"/>
                    </a:moveTo>
                    <a:lnTo>
                      <a:pt x="971808" y="0"/>
                    </a:lnTo>
                    <a:cubicBezTo>
                      <a:pt x="997606" y="0"/>
                      <a:pt x="1022347" y="10248"/>
                      <a:pt x="1040589" y="28490"/>
                    </a:cubicBezTo>
                    <a:cubicBezTo>
                      <a:pt x="1058831" y="46732"/>
                      <a:pt x="1069079" y="71473"/>
                      <a:pt x="1069079" y="97271"/>
                    </a:cubicBezTo>
                    <a:lnTo>
                      <a:pt x="1069079" y="240166"/>
                    </a:lnTo>
                    <a:cubicBezTo>
                      <a:pt x="1069079" y="265964"/>
                      <a:pt x="1058831" y="290705"/>
                      <a:pt x="1040589" y="308947"/>
                    </a:cubicBezTo>
                    <a:cubicBezTo>
                      <a:pt x="1022347" y="327189"/>
                      <a:pt x="997606" y="337437"/>
                      <a:pt x="971808" y="337437"/>
                    </a:cubicBezTo>
                    <a:lnTo>
                      <a:pt x="97271" y="337437"/>
                    </a:lnTo>
                    <a:cubicBezTo>
                      <a:pt x="43550" y="337437"/>
                      <a:pt x="0" y="293887"/>
                      <a:pt x="0" y="240166"/>
                    </a:cubicBezTo>
                    <a:lnTo>
                      <a:pt x="0" y="97271"/>
                    </a:lnTo>
                    <a:cubicBezTo>
                      <a:pt x="0" y="71473"/>
                      <a:pt x="10248" y="46732"/>
                      <a:pt x="28490" y="28490"/>
                    </a:cubicBezTo>
                    <a:cubicBezTo>
                      <a:pt x="46732" y="10248"/>
                      <a:pt x="71473" y="0"/>
                      <a:pt x="97271" y="0"/>
                    </a:cubicBezTo>
                    <a:close/>
                  </a:path>
                </a:pathLst>
              </a:custGeom>
              <a:solidFill>
                <a:srgbClr val="FFFFFF"/>
              </a:solidFill>
              <a:ln w="38100">
                <a:solidFill>
                  <a:srgbClr val="004AAD"/>
                </a:solidFill>
              </a:ln>
            </p:spPr>
          </p:sp>
          <p:sp>
            <p:nvSpPr>
              <p:cNvPr id="17" name="TextBox 17"/>
              <p:cNvSpPr txBox="1"/>
              <p:nvPr/>
            </p:nvSpPr>
            <p:spPr>
              <a:xfrm>
                <a:off x="0" y="-19050"/>
                <a:ext cx="812800" cy="831850"/>
              </a:xfrm>
              <a:prstGeom prst="rect">
                <a:avLst/>
              </a:prstGeom>
            </p:spPr>
            <p:txBody>
              <a:bodyPr lIns="50800" tIns="50800" rIns="50800" bIns="50800" rtlCol="0" anchor="ctr"/>
              <a:lstStyle/>
              <a:p>
                <a:pPr algn="ctr">
                  <a:lnSpc>
                    <a:spcPts val="2760"/>
                  </a:lnSpc>
                </a:pPr>
                <a:endParaRPr>
                  <a:latin typeface="Hiragino Kaku Gothic Pro W3" panose="020B0300000000000000" pitchFamily="34" charset="-128"/>
                  <a:ea typeface="Hiragino Kaku Gothic Pro W3" panose="020B0300000000000000" pitchFamily="34" charset="-128"/>
                </a:endParaRPr>
              </a:p>
            </p:txBody>
          </p:sp>
        </p:grpSp>
        <p:sp>
          <p:nvSpPr>
            <p:cNvPr id="18" name="TextBox 18"/>
            <p:cNvSpPr txBox="1"/>
            <p:nvPr/>
          </p:nvSpPr>
          <p:spPr>
            <a:xfrm>
              <a:off x="663920" y="231837"/>
              <a:ext cx="4084373" cy="933450"/>
            </a:xfrm>
            <a:prstGeom prst="rect">
              <a:avLst/>
            </a:prstGeom>
          </p:spPr>
          <p:txBody>
            <a:bodyPr lIns="0" tIns="0" rIns="0" bIns="0" rtlCol="0" anchor="t">
              <a:spAutoFit/>
            </a:bodyPr>
            <a:lstStyle/>
            <a:p>
              <a:pPr algn="ctr">
                <a:lnSpc>
                  <a:spcPts val="1800"/>
                </a:lnSpc>
              </a:pPr>
              <a:r>
                <a:rPr lang="en-US" sz="1500" spc="7">
                  <a:solidFill>
                    <a:srgbClr val="004AAD"/>
                  </a:solidFill>
                  <a:latin typeface="Hiragino Kaku Gothic Pro W3" panose="020B0300000000000000" pitchFamily="34" charset="-128"/>
                  <a:ea typeface="Hiragino Kaku Gothic Pro W3" panose="020B0300000000000000" pitchFamily="34" charset="-128"/>
                </a:rPr>
                <a:t>30日間の無料お試しで</a:t>
              </a:r>
            </a:p>
            <a:p>
              <a:pPr algn="ctr">
                <a:lnSpc>
                  <a:spcPts val="1800"/>
                </a:lnSpc>
              </a:pPr>
              <a:r>
                <a:rPr lang="en-US" sz="1500" spc="7">
                  <a:solidFill>
                    <a:srgbClr val="004AAD"/>
                  </a:solidFill>
                  <a:latin typeface="Hiragino Kaku Gothic Pro W3" panose="020B0300000000000000" pitchFamily="34" charset="-128"/>
                  <a:ea typeface="Hiragino Kaku Gothic Pro W3" panose="020B0300000000000000" pitchFamily="34" charset="-128"/>
                </a:rPr>
                <a:t>実際に操作して機能を体験できます</a:t>
              </a:r>
            </a:p>
            <a:p>
              <a:pPr algn="ctr">
                <a:lnSpc>
                  <a:spcPts val="1800"/>
                </a:lnSpc>
                <a:spcBef>
                  <a:spcPct val="0"/>
                </a:spcBef>
              </a:pPr>
              <a:endParaRPr lang="en-US" sz="1500" spc="7">
                <a:solidFill>
                  <a:srgbClr val="004AAD"/>
                </a:solidFill>
                <a:latin typeface="Hiragino Kaku Gothic Pro W3" panose="020B0300000000000000" pitchFamily="34" charset="-128"/>
                <a:ea typeface="Hiragino Kaku Gothic Pro W3" panose="020B0300000000000000" pitchFamily="34" charset="-128"/>
              </a:endParaRPr>
            </a:p>
          </p:txBody>
        </p:sp>
        <p:sp>
          <p:nvSpPr>
            <p:cNvPr id="19" name="TextBox 19"/>
            <p:cNvSpPr txBox="1"/>
            <p:nvPr/>
          </p:nvSpPr>
          <p:spPr>
            <a:xfrm>
              <a:off x="1330535" y="900557"/>
              <a:ext cx="2751145" cy="578364"/>
            </a:xfrm>
            <a:prstGeom prst="rect">
              <a:avLst/>
            </a:prstGeom>
          </p:spPr>
          <p:txBody>
            <a:bodyPr lIns="0" tIns="0" rIns="0" bIns="0" rtlCol="0" anchor="t">
              <a:spAutoFit/>
            </a:bodyPr>
            <a:lstStyle/>
            <a:p>
              <a:pPr algn="ctr">
                <a:lnSpc>
                  <a:spcPts val="3599"/>
                </a:lnSpc>
                <a:spcBef>
                  <a:spcPct val="0"/>
                </a:spcBef>
              </a:pPr>
              <a:r>
                <a:rPr lang="en-US" sz="2999" b="1" spc="14" dirty="0">
                  <a:solidFill>
                    <a:srgbClr val="004AAD"/>
                  </a:solidFill>
                  <a:latin typeface="Hiragino Kaku Gothic Pro W3" panose="020B0300000000000000" pitchFamily="34" charset="-128"/>
                  <a:ea typeface="Hiragino Kaku Gothic Pro W3" panose="020B0300000000000000" pitchFamily="34" charset="-128"/>
                  <a:hlinkClick r:id="rId10">
                    <a:extLst>
                      <a:ext uri="{A12FA001-AC4F-418D-AE19-62706E023703}">
                        <ahyp:hlinkClr xmlns:ahyp="http://schemas.microsoft.com/office/drawing/2018/hyperlinkcolor" val="tx"/>
                      </a:ext>
                    </a:extLst>
                  </a:hlinkClick>
                </a:rPr>
                <a:t>無料お試し</a:t>
              </a:r>
              <a:endParaRPr lang="en-US" sz="2999" b="1" spc="14" dirty="0">
                <a:solidFill>
                  <a:srgbClr val="004AAD"/>
                </a:solidFill>
                <a:latin typeface="Hiragino Kaku Gothic Pro W3" panose="020B0300000000000000" pitchFamily="34" charset="-128"/>
                <a:ea typeface="Hiragino Kaku Gothic Pro W3" panose="020B0300000000000000" pitchFamily="34" charset="-128"/>
              </a:endParaRPr>
            </a:p>
          </p:txBody>
        </p:sp>
      </p:grpSp>
      <p:grpSp>
        <p:nvGrpSpPr>
          <p:cNvPr id="21" name="Group 21"/>
          <p:cNvGrpSpPr/>
          <p:nvPr/>
        </p:nvGrpSpPr>
        <p:grpSpPr>
          <a:xfrm>
            <a:off x="7393412" y="4950814"/>
            <a:ext cx="1420913" cy="1420913"/>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23" name="TextBox 23"/>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24" name="Group 24"/>
          <p:cNvGrpSpPr/>
          <p:nvPr/>
        </p:nvGrpSpPr>
        <p:grpSpPr>
          <a:xfrm>
            <a:off x="14029092" y="4811106"/>
            <a:ext cx="1420913" cy="1420913"/>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26" name="TextBox 26"/>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pic>
        <p:nvPicPr>
          <p:cNvPr id="27" name="Picture 2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80902" y="3344525"/>
            <a:ext cx="1053327" cy="1124913"/>
          </a:xfrm>
          <a:prstGeom prst="rect">
            <a:avLst/>
          </a:prstGeom>
        </p:spPr>
      </p:pic>
      <p:pic>
        <p:nvPicPr>
          <p:cNvPr id="28"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374517" y="4542222"/>
            <a:ext cx="719424" cy="528450"/>
          </a:xfrm>
          <a:prstGeom prst="rect">
            <a:avLst/>
          </a:prstGeom>
        </p:spPr>
      </p:pic>
      <p:pic>
        <p:nvPicPr>
          <p:cNvPr id="29" name="Picture 2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170141" y="3624222"/>
            <a:ext cx="1947046" cy="1844826"/>
          </a:xfrm>
          <a:prstGeom prst="rect">
            <a:avLst/>
          </a:prstGeom>
        </p:spPr>
      </p:pic>
      <p:sp>
        <p:nvSpPr>
          <p:cNvPr id="30" name="TextBox 30"/>
          <p:cNvSpPr txBox="1"/>
          <p:nvPr/>
        </p:nvSpPr>
        <p:spPr>
          <a:xfrm>
            <a:off x="3704427" y="1374183"/>
            <a:ext cx="10879145" cy="1193917"/>
          </a:xfrm>
          <a:prstGeom prst="rect">
            <a:avLst/>
          </a:prstGeom>
        </p:spPr>
        <p:txBody>
          <a:bodyPr wrap="square" lIns="0" tIns="0" rIns="0" bIns="0" rtlCol="0" anchor="t">
            <a:spAutoFit/>
          </a:bodyPr>
          <a:lstStyle/>
          <a:p>
            <a:pPr algn="ctr">
              <a:lnSpc>
                <a:spcPts val="4799"/>
              </a:lnSpc>
            </a:pPr>
            <a:r>
              <a:rPr lang="en-US" sz="3999" b="1" spc="19" dirty="0" err="1">
                <a:solidFill>
                  <a:srgbClr val="3D3D3D"/>
                </a:solidFill>
                <a:latin typeface="Hiragino Kaku Gothic Pro W3" panose="020B0300000000000000" pitchFamily="34" charset="-128"/>
                <a:ea typeface="Hiragino Kaku Gothic Pro W3" panose="020B0300000000000000" pitchFamily="34" charset="-128"/>
              </a:rPr>
              <a:t>フォームブリッジの検討にあたって</a:t>
            </a:r>
            <a:endParaRPr lang="en-US" sz="3999" b="1" spc="19" dirty="0">
              <a:solidFill>
                <a:srgbClr val="3D3D3D"/>
              </a:solidFill>
              <a:latin typeface="Hiragino Kaku Gothic Pro W3" panose="020B0300000000000000" pitchFamily="34" charset="-128"/>
              <a:ea typeface="Hiragino Kaku Gothic Pro W3" panose="020B0300000000000000" pitchFamily="34" charset="-128"/>
            </a:endParaRPr>
          </a:p>
          <a:p>
            <a:pPr algn="ctr">
              <a:lnSpc>
                <a:spcPts val="4799"/>
              </a:lnSpc>
              <a:spcBef>
                <a:spcPct val="0"/>
              </a:spcBef>
            </a:pPr>
            <a:r>
              <a:rPr lang="en-US" sz="3999" b="1" spc="19" dirty="0" err="1">
                <a:solidFill>
                  <a:srgbClr val="3D3D3D"/>
                </a:solidFill>
                <a:latin typeface="Hiragino Kaku Gothic Pro W3" panose="020B0300000000000000" pitchFamily="34" charset="-128"/>
                <a:ea typeface="Hiragino Kaku Gothic Pro W3" panose="020B0300000000000000" pitchFamily="34" charset="-128"/>
              </a:rPr>
              <a:t>一緒に活動いただいてもよろしいでしょうか</a:t>
            </a:r>
            <a:endParaRPr lang="en-US" sz="3999" b="1" spc="19"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31" name="TextBox 31"/>
          <p:cNvSpPr txBox="1"/>
          <p:nvPr/>
        </p:nvSpPr>
        <p:spPr>
          <a:xfrm>
            <a:off x="12080618" y="8175723"/>
            <a:ext cx="1425873" cy="582595"/>
          </a:xfrm>
          <a:prstGeom prst="rect">
            <a:avLst/>
          </a:prstGeom>
        </p:spPr>
        <p:txBody>
          <a:bodyPr wrap="square" lIns="0" tIns="0" rIns="0" bIns="0" rtlCol="0" anchor="t">
            <a:spAutoFit/>
          </a:bodyPr>
          <a:lstStyle/>
          <a:p>
            <a:pPr algn="ctr">
              <a:lnSpc>
                <a:spcPts val="2280"/>
              </a:lnSpc>
            </a:pPr>
            <a:r>
              <a:rPr lang="en-US" sz="1900" spc="9" dirty="0">
                <a:solidFill>
                  <a:srgbClr val="243762"/>
                </a:solidFill>
                <a:latin typeface="Hiragino Kaku Gothic Pro W3" panose="020B0300000000000000" pitchFamily="34" charset="-128"/>
                <a:ea typeface="Hiragino Kaku Gothic Pro W3" panose="020B0300000000000000" pitchFamily="34" charset="-128"/>
              </a:rPr>
              <a:t>9:00~18:00</a:t>
            </a:r>
          </a:p>
          <a:p>
            <a:pPr algn="ctr">
              <a:lnSpc>
                <a:spcPts val="2280"/>
              </a:lnSpc>
              <a:spcBef>
                <a:spcPct val="0"/>
              </a:spcBef>
            </a:pPr>
            <a:r>
              <a:rPr lang="en-US" sz="1900" spc="9" dirty="0" err="1">
                <a:solidFill>
                  <a:srgbClr val="243762"/>
                </a:solidFill>
                <a:latin typeface="Hiragino Kaku Gothic Pro W3" panose="020B0300000000000000" pitchFamily="34" charset="-128"/>
                <a:ea typeface="Hiragino Kaku Gothic Pro W3" panose="020B0300000000000000" pitchFamily="34" charset="-128"/>
              </a:rPr>
              <a:t>土日祝除く</a:t>
            </a:r>
            <a:endParaRPr lang="en-US" sz="1900" spc="9" dirty="0">
              <a:solidFill>
                <a:srgbClr val="243762"/>
              </a:solidFill>
              <a:latin typeface="Hiragino Kaku Gothic Pro W3" panose="020B0300000000000000" pitchFamily="34" charset="-128"/>
              <a:ea typeface="Hiragino Kaku Gothic Pro W3" panose="020B0300000000000000" pitchFamily="34" charset="-128"/>
            </a:endParaRPr>
          </a:p>
        </p:txBody>
      </p:sp>
      <p:sp>
        <p:nvSpPr>
          <p:cNvPr id="32" name="TextBox 32"/>
          <p:cNvSpPr txBox="1"/>
          <p:nvPr/>
        </p:nvSpPr>
        <p:spPr>
          <a:xfrm>
            <a:off x="7497493" y="5405567"/>
            <a:ext cx="1212747" cy="578363"/>
          </a:xfrm>
          <a:prstGeom prst="rect">
            <a:avLst/>
          </a:prstGeom>
        </p:spPr>
        <p:txBody>
          <a:bodyPr wrap="square" lIns="0" tIns="0" rIns="0" bIns="0" rtlCol="0" anchor="t">
            <a:spAutoFit/>
          </a:bodyPr>
          <a:lstStyle/>
          <a:p>
            <a:pPr algn="ctr">
              <a:lnSpc>
                <a:spcPts val="4799"/>
              </a:lnSpc>
              <a:spcBef>
                <a:spcPct val="0"/>
              </a:spcBef>
            </a:pPr>
            <a:r>
              <a:rPr lang="en-US" sz="3999" b="1" spc="19">
                <a:solidFill>
                  <a:srgbClr val="FFFFFF"/>
                </a:solidFill>
                <a:latin typeface="Hiragino Kaku Gothic Pro W3" panose="020B0300000000000000" pitchFamily="34" charset="-128"/>
                <a:ea typeface="Hiragino Kaku Gothic Pro W3" panose="020B0300000000000000" pitchFamily="34" charset="-128"/>
              </a:rPr>
              <a:t>聞く</a:t>
            </a:r>
          </a:p>
        </p:txBody>
      </p:sp>
      <p:sp>
        <p:nvSpPr>
          <p:cNvPr id="33" name="TextBox 33"/>
          <p:cNvSpPr txBox="1"/>
          <p:nvPr/>
        </p:nvSpPr>
        <p:spPr>
          <a:xfrm>
            <a:off x="14079822" y="5260365"/>
            <a:ext cx="1347881" cy="578363"/>
          </a:xfrm>
          <a:prstGeom prst="rect">
            <a:avLst/>
          </a:prstGeom>
        </p:spPr>
        <p:txBody>
          <a:bodyPr wrap="square" lIns="0" tIns="0" rIns="0" bIns="0" rtlCol="0" anchor="t">
            <a:spAutoFit/>
          </a:bodyPr>
          <a:lstStyle/>
          <a:p>
            <a:pPr algn="ctr">
              <a:lnSpc>
                <a:spcPts val="4799"/>
              </a:lnSpc>
              <a:spcBef>
                <a:spcPct val="0"/>
              </a:spcBef>
            </a:pPr>
            <a:r>
              <a:rPr lang="en-US" sz="3999" b="1" spc="19" dirty="0" err="1">
                <a:solidFill>
                  <a:srgbClr val="FFFFFF"/>
                </a:solidFill>
                <a:latin typeface="Hiragino Kaku Gothic Pro W3" panose="020B0300000000000000" pitchFamily="34" charset="-128"/>
                <a:ea typeface="Hiragino Kaku Gothic Pro W3" panose="020B0300000000000000" pitchFamily="34" charset="-128"/>
              </a:rPr>
              <a:t>体験</a:t>
            </a:r>
            <a:endParaRPr lang="en-US" sz="3999" b="1" spc="19" dirty="0">
              <a:solidFill>
                <a:srgbClr val="FFFFFF"/>
              </a:solidFill>
              <a:latin typeface="Hiragino Kaku Gothic Pro W3" panose="020B0300000000000000" pitchFamily="34" charset="-128"/>
              <a:ea typeface="Hiragino Kaku Gothic Pro W3" panose="020B0300000000000000" pitchFamily="34" charset="-128"/>
            </a:endParaRPr>
          </a:p>
        </p:txBody>
      </p:sp>
      <p:sp>
        <p:nvSpPr>
          <p:cNvPr id="34" name="三角形 33">
            <a:extLst>
              <a:ext uri="{FF2B5EF4-FFF2-40B4-BE49-F238E27FC236}">
                <a16:creationId xmlns:a16="http://schemas.microsoft.com/office/drawing/2014/main" id="{D79BBD64-EE81-7CC5-AACD-1FD75406A980}"/>
              </a:ext>
            </a:extLst>
          </p:cNvPr>
          <p:cNvSpPr/>
          <p:nvPr/>
        </p:nvSpPr>
        <p:spPr>
          <a:xfrm rot="13293702">
            <a:off x="15397073" y="4211066"/>
            <a:ext cx="295303" cy="783465"/>
          </a:xfrm>
          <a:prstGeom prst="triangl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Kaku Gothic Pro W3" panose="020B0300000000000000" pitchFamily="34" charset="-128"/>
              <a:ea typeface="Hiragino Kaku Gothic Pro W3" panose="020B0300000000000000" pitchFamily="34" charset="-128"/>
            </a:endParaRPr>
          </a:p>
        </p:txBody>
      </p:sp>
      <p:sp>
        <p:nvSpPr>
          <p:cNvPr id="35" name="角丸四角形 34">
            <a:extLst>
              <a:ext uri="{FF2B5EF4-FFF2-40B4-BE49-F238E27FC236}">
                <a16:creationId xmlns:a16="http://schemas.microsoft.com/office/drawing/2014/main" id="{BBCBE323-75FA-E658-41E2-A43C3CB55337}"/>
              </a:ext>
            </a:extLst>
          </p:cNvPr>
          <p:cNvSpPr/>
          <p:nvPr/>
        </p:nvSpPr>
        <p:spPr>
          <a:xfrm>
            <a:off x="13052998" y="3167474"/>
            <a:ext cx="4059160" cy="1429105"/>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2800" b="1">
                <a:latin typeface="Hiragino Kaku Gothic Pro W3" panose="020B0300000000000000" pitchFamily="34" charset="-128"/>
                <a:ea typeface="Hiragino Kaku Gothic Pro W3" panose="020B0300000000000000" pitchFamily="34" charset="-128"/>
              </a:rPr>
              <a:t>何度でも</a:t>
            </a:r>
            <a:r>
              <a:rPr kumimoji="1" lang="ja-JP" altLang="en-US">
                <a:latin typeface="Hiragino Kaku Gothic Pro W3" panose="020B0300000000000000" pitchFamily="34" charset="-128"/>
                <a:ea typeface="Hiragino Kaku Gothic Pro W3" panose="020B0300000000000000" pitchFamily="34" charset="-128"/>
              </a:rPr>
              <a:t>利用可能！</a:t>
            </a:r>
            <a:endParaRPr kumimoji="1" lang="en-US" altLang="ja-JP" dirty="0">
              <a:latin typeface="Hiragino Kaku Gothic Pro W3" panose="020B0300000000000000" pitchFamily="34" charset="-128"/>
              <a:ea typeface="Hiragino Kaku Gothic Pro W3" panose="020B0300000000000000" pitchFamily="34" charset="-128"/>
            </a:endParaRPr>
          </a:p>
          <a:p>
            <a:pPr algn="ctr">
              <a:lnSpc>
                <a:spcPct val="150000"/>
              </a:lnSpc>
            </a:pPr>
            <a:r>
              <a:rPr kumimoji="1" lang="ja-JP" altLang="en-US">
                <a:latin typeface="Hiragino Kaku Gothic Pro W3" panose="020B0300000000000000" pitchFamily="34" charset="-128"/>
                <a:ea typeface="Hiragino Kaku Gothic Pro W3" panose="020B0300000000000000" pitchFamily="34" charset="-128"/>
              </a:rPr>
              <a:t>複数サービスまとめて試せます。</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10287041" cy="10287000"/>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59565" r="-40433"/>
              </a:stretch>
            </a:blipFill>
          </p:spPr>
        </p:sp>
      </p:grpSp>
      <p:sp>
        <p:nvSpPr>
          <p:cNvPr id="4" name="AutoShape 4"/>
          <p:cNvSpPr/>
          <p:nvPr/>
        </p:nvSpPr>
        <p:spPr>
          <a:xfrm>
            <a:off x="11096409" y="4133261"/>
            <a:ext cx="6492240" cy="0"/>
          </a:xfrm>
          <a:prstGeom prst="line">
            <a:avLst/>
          </a:prstGeom>
          <a:ln w="9525" cap="flat">
            <a:solidFill>
              <a:srgbClr val="636566"/>
            </a:solidFill>
            <a:prstDash val="sysDot"/>
            <a:headEnd type="none" w="sm" len="sm"/>
            <a:tailEnd type="none" w="sm" len="sm"/>
          </a:ln>
        </p:spPr>
      </p:sp>
      <p:sp>
        <p:nvSpPr>
          <p:cNvPr id="5" name="AutoShape 5"/>
          <p:cNvSpPr/>
          <p:nvPr/>
        </p:nvSpPr>
        <p:spPr>
          <a:xfrm>
            <a:off x="11114359" y="8210037"/>
            <a:ext cx="6492240" cy="0"/>
          </a:xfrm>
          <a:prstGeom prst="line">
            <a:avLst/>
          </a:prstGeom>
          <a:ln w="9525" cap="flat">
            <a:solidFill>
              <a:srgbClr val="636566"/>
            </a:solidFill>
            <a:prstDash val="sysDot"/>
            <a:headEnd type="none" w="sm" len="sm"/>
            <a:tailEnd type="none" w="sm" len="sm"/>
          </a:ln>
        </p:spPr>
      </p:sp>
      <p:pic>
        <p:nvPicPr>
          <p:cNvPr id="6" name="Picture 6"/>
          <p:cNvPicPr>
            <a:picLocks noChangeAspect="1"/>
          </p:cNvPicPr>
          <p:nvPr/>
        </p:nvPicPr>
        <p:blipFill>
          <a:blip r:embed="rId4"/>
          <a:srcRect/>
          <a:stretch>
            <a:fillRect/>
          </a:stretch>
        </p:blipFill>
        <p:spPr>
          <a:xfrm>
            <a:off x="11746242" y="1908640"/>
            <a:ext cx="4771217" cy="1908487"/>
          </a:xfrm>
          <a:prstGeom prst="rect">
            <a:avLst/>
          </a:prstGeom>
        </p:spPr>
      </p:pic>
      <p:sp>
        <p:nvSpPr>
          <p:cNvPr id="7" name="TextBox 7"/>
          <p:cNvSpPr txBox="1"/>
          <p:nvPr/>
        </p:nvSpPr>
        <p:spPr>
          <a:xfrm>
            <a:off x="13078066" y="3440101"/>
            <a:ext cx="2528925" cy="349776"/>
          </a:xfrm>
          <a:prstGeom prst="rect">
            <a:avLst/>
          </a:prstGeom>
        </p:spPr>
        <p:txBody>
          <a:bodyPr wrap="square" lIns="0" tIns="0" rIns="0" bIns="0" rtlCol="0" anchor="t">
            <a:spAutoFit/>
          </a:bodyPr>
          <a:lstStyle/>
          <a:p>
            <a:pPr algn="ctr">
              <a:lnSpc>
                <a:spcPts val="2760"/>
              </a:lnSpc>
              <a:spcBef>
                <a:spcPct val="0"/>
              </a:spcBef>
            </a:pPr>
            <a:r>
              <a:rPr lang="en-US" sz="2300" b="1" spc="11" dirty="0" err="1">
                <a:solidFill>
                  <a:srgbClr val="3D3D3D"/>
                </a:solidFill>
                <a:latin typeface="Hiragino Kaku Gothic Pro W3" panose="020B0300000000000000" pitchFamily="34" charset="-128"/>
                <a:ea typeface="Hiragino Kaku Gothic Pro W3" panose="020B0300000000000000" pitchFamily="34" charset="-128"/>
              </a:rPr>
              <a:t>トヨクモ株式会社</a:t>
            </a:r>
            <a:endParaRPr lang="en-US" sz="2300" b="1" spc="11"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8" name="TextBox 8"/>
          <p:cNvSpPr txBox="1"/>
          <p:nvPr/>
        </p:nvSpPr>
        <p:spPr>
          <a:xfrm>
            <a:off x="11830280" y="4774116"/>
            <a:ext cx="1247786" cy="349776"/>
          </a:xfrm>
          <a:prstGeom prst="rect">
            <a:avLst/>
          </a:prstGeom>
        </p:spPr>
        <p:txBody>
          <a:bodyPr wrap="square" lIns="0" tIns="0" rIns="0" bIns="0" rtlCol="0" anchor="t">
            <a:spAutoFit/>
          </a:bodyPr>
          <a:lstStyle/>
          <a:p>
            <a:pPr>
              <a:lnSpc>
                <a:spcPts val="2760"/>
              </a:lnSpc>
              <a:spcBef>
                <a:spcPct val="0"/>
              </a:spcBef>
            </a:pPr>
            <a:r>
              <a:rPr lang="en-US" sz="2300" spc="11">
                <a:solidFill>
                  <a:srgbClr val="3D3D3D"/>
                </a:solidFill>
                <a:latin typeface="Hiragino Kaku Gothic Pro W3" panose="020B0300000000000000" pitchFamily="34" charset="-128"/>
                <a:ea typeface="Hiragino Kaku Gothic Pro W3" panose="020B0300000000000000" pitchFamily="34" charset="-128"/>
              </a:rPr>
              <a:t>所在地</a:t>
            </a:r>
          </a:p>
        </p:txBody>
      </p:sp>
      <p:sp>
        <p:nvSpPr>
          <p:cNvPr id="9" name="TextBox 9"/>
          <p:cNvSpPr txBox="1"/>
          <p:nvPr/>
        </p:nvSpPr>
        <p:spPr>
          <a:xfrm>
            <a:off x="11830280" y="6262262"/>
            <a:ext cx="4389237" cy="336374"/>
          </a:xfrm>
          <a:prstGeom prst="rect">
            <a:avLst/>
          </a:prstGeom>
        </p:spPr>
        <p:txBody>
          <a:bodyPr lIns="0" tIns="0" rIns="0" bIns="0" rtlCol="0" anchor="t">
            <a:spAutoFit/>
          </a:bodyPr>
          <a:lstStyle/>
          <a:p>
            <a:pPr>
              <a:lnSpc>
                <a:spcPts val="2760"/>
              </a:lnSpc>
              <a:spcBef>
                <a:spcPct val="0"/>
              </a:spcBef>
            </a:pPr>
            <a:r>
              <a:rPr lang="en-US" sz="2300" spc="11">
                <a:solidFill>
                  <a:srgbClr val="3D3D3D"/>
                </a:solidFill>
                <a:latin typeface="Hiragino Kaku Gothic Pro W3" panose="020B0300000000000000" pitchFamily="34" charset="-128"/>
                <a:ea typeface="Hiragino Kaku Gothic Pro W3" panose="020B0300000000000000" pitchFamily="34" charset="-128"/>
              </a:rPr>
              <a:t>TEL：050-3816-666</a:t>
            </a:r>
          </a:p>
        </p:txBody>
      </p:sp>
      <p:sp>
        <p:nvSpPr>
          <p:cNvPr id="10" name="TextBox 10"/>
          <p:cNvSpPr txBox="1"/>
          <p:nvPr/>
        </p:nvSpPr>
        <p:spPr>
          <a:xfrm>
            <a:off x="11830280" y="6690887"/>
            <a:ext cx="5758369" cy="336374"/>
          </a:xfrm>
          <a:prstGeom prst="rect">
            <a:avLst/>
          </a:prstGeom>
        </p:spPr>
        <p:txBody>
          <a:bodyPr lIns="0" tIns="0" rIns="0" bIns="0" rtlCol="0" anchor="t">
            <a:spAutoFit/>
          </a:bodyPr>
          <a:lstStyle/>
          <a:p>
            <a:pPr>
              <a:lnSpc>
                <a:spcPts val="2760"/>
              </a:lnSpc>
              <a:spcBef>
                <a:spcPct val="0"/>
              </a:spcBef>
            </a:pPr>
            <a:r>
              <a:rPr lang="en-US" sz="2300" spc="11">
                <a:solidFill>
                  <a:srgbClr val="3D3D3D"/>
                </a:solidFill>
                <a:latin typeface="Hiragino Kaku Gothic Pro W3" panose="020B0300000000000000" pitchFamily="34" charset="-128"/>
                <a:ea typeface="Hiragino Kaku Gothic Pro W3" panose="020B0300000000000000" pitchFamily="34" charset="-128"/>
              </a:rPr>
              <a:t>E-MAIL：toyokumo@toyokumo.co.jp</a:t>
            </a:r>
          </a:p>
        </p:txBody>
      </p:sp>
      <p:sp>
        <p:nvSpPr>
          <p:cNvPr id="11" name="TextBox 11"/>
          <p:cNvSpPr txBox="1"/>
          <p:nvPr/>
        </p:nvSpPr>
        <p:spPr>
          <a:xfrm>
            <a:off x="11830280" y="7119512"/>
            <a:ext cx="5060398" cy="336374"/>
          </a:xfrm>
          <a:prstGeom prst="rect">
            <a:avLst/>
          </a:prstGeom>
        </p:spPr>
        <p:txBody>
          <a:bodyPr lIns="0" tIns="0" rIns="0" bIns="0" rtlCol="0" anchor="t">
            <a:spAutoFit/>
          </a:bodyPr>
          <a:lstStyle/>
          <a:p>
            <a:pPr>
              <a:lnSpc>
                <a:spcPts val="2760"/>
              </a:lnSpc>
              <a:spcBef>
                <a:spcPct val="0"/>
              </a:spcBef>
            </a:pPr>
            <a:r>
              <a:rPr lang="en-US" sz="2300" spc="11">
                <a:solidFill>
                  <a:srgbClr val="3D3D3D"/>
                </a:solidFill>
                <a:latin typeface="Hiragino Kaku Gothic Pro W3" panose="020B0300000000000000" pitchFamily="34" charset="-128"/>
                <a:ea typeface="Hiragino Kaku Gothic Pro W3" panose="020B0300000000000000" pitchFamily="34" charset="-128"/>
              </a:rPr>
              <a:t>HP：https://toyokumo.co.jp/</a:t>
            </a:r>
          </a:p>
        </p:txBody>
      </p:sp>
      <p:sp>
        <p:nvSpPr>
          <p:cNvPr id="12" name="TextBox 12"/>
          <p:cNvSpPr txBox="1"/>
          <p:nvPr/>
        </p:nvSpPr>
        <p:spPr>
          <a:xfrm>
            <a:off x="11830280" y="5262137"/>
            <a:ext cx="4603140" cy="704850"/>
          </a:xfrm>
          <a:prstGeom prst="rect">
            <a:avLst/>
          </a:prstGeom>
        </p:spPr>
        <p:txBody>
          <a:bodyPr lIns="0" tIns="0" rIns="0" bIns="0" rtlCol="0" anchor="t">
            <a:spAutoFit/>
          </a:bodyPr>
          <a:lstStyle/>
          <a:p>
            <a:pPr>
              <a:lnSpc>
                <a:spcPts val="2760"/>
              </a:lnSpc>
              <a:spcBef>
                <a:spcPct val="0"/>
              </a:spcBef>
            </a:pPr>
            <a:r>
              <a:rPr lang="en-US" sz="2300" spc="11" dirty="0">
                <a:solidFill>
                  <a:srgbClr val="3D3D3D"/>
                </a:solidFill>
                <a:latin typeface="Hiragino Kaku Gothic Pro W3" panose="020B0300000000000000" pitchFamily="34" charset="-128"/>
                <a:ea typeface="Hiragino Kaku Gothic Pro W3" panose="020B0300000000000000" pitchFamily="34" charset="-128"/>
              </a:rPr>
              <a:t>東京都品川区上大崎3丁目1-1 </a:t>
            </a:r>
            <a:r>
              <a:rPr lang="en-US" sz="2300" spc="11" dirty="0" err="1">
                <a:solidFill>
                  <a:srgbClr val="3D3D3D"/>
                </a:solidFill>
                <a:latin typeface="Hiragino Kaku Gothic Pro W3" panose="020B0300000000000000" pitchFamily="34" charset="-128"/>
                <a:ea typeface="Hiragino Kaku Gothic Pro W3" panose="020B0300000000000000" pitchFamily="34" charset="-128"/>
              </a:rPr>
              <a:t>JR東急目黒ビル</a:t>
            </a:r>
            <a:r>
              <a:rPr lang="en-US" sz="2300" spc="11" dirty="0">
                <a:solidFill>
                  <a:srgbClr val="3D3D3D"/>
                </a:solidFill>
                <a:latin typeface="Hiragino Kaku Gothic Pro W3" panose="020B0300000000000000" pitchFamily="34" charset="-128"/>
                <a:ea typeface="Hiragino Kaku Gothic Pro W3" panose="020B0300000000000000" pitchFamily="34" charset="-128"/>
              </a:rPr>
              <a:t> 14階</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1161418" y="6460411"/>
            <a:ext cx="16268700" cy="446084"/>
          </a:xfrm>
          <a:prstGeom prst="rect">
            <a:avLst/>
          </a:prstGeom>
        </p:spPr>
        <p:txBody>
          <a:bodyPr wrap="square" lIns="0" tIns="0" rIns="0" bIns="0" rtlCol="0" anchor="t">
            <a:spAutoFit/>
          </a:bodyPr>
          <a:lstStyle/>
          <a:p>
            <a:pPr algn="ctr">
              <a:lnSpc>
                <a:spcPts val="2999"/>
              </a:lnSpc>
              <a:spcBef>
                <a:spcPct val="0"/>
              </a:spcBef>
            </a:pPr>
            <a:r>
              <a:rPr lang="en-US" altLang="ja-JP" sz="5400" b="1" spc="12" dirty="0">
                <a:solidFill>
                  <a:srgbClr val="636566"/>
                </a:solidFill>
                <a:latin typeface="Hiragino Kaku Gothic Pro W3" panose="020B0300000000000000" pitchFamily="34" charset="-128"/>
                <a:ea typeface="Hiragino Kaku Gothic Pro W3" panose="020B0300000000000000" pitchFamily="34" charset="-128"/>
              </a:rPr>
              <a:t>〜 </a:t>
            </a:r>
            <a:r>
              <a:rPr lang="en-US" altLang="ja-JP" sz="5400" b="1" spc="12" dirty="0" err="1">
                <a:solidFill>
                  <a:srgbClr val="636566"/>
                </a:solidFill>
                <a:latin typeface="Hiragino Kaku Gothic Pro W3" panose="020B0300000000000000" pitchFamily="34" charset="-128"/>
                <a:ea typeface="Hiragino Kaku Gothic Pro W3" panose="020B0300000000000000" pitchFamily="34" charset="-128"/>
              </a:rPr>
              <a:t>kintone</a:t>
            </a:r>
            <a:r>
              <a:rPr lang="ja-JP" altLang="en-US" sz="5400" b="1" spc="12">
                <a:solidFill>
                  <a:srgbClr val="636566"/>
                </a:solidFill>
                <a:latin typeface="Hiragino Kaku Gothic Pro W3" panose="020B0300000000000000" pitchFamily="34" charset="-128"/>
                <a:ea typeface="Hiragino Kaku Gothic Pro W3" panose="020B0300000000000000" pitchFamily="34" charset="-128"/>
              </a:rPr>
              <a:t>への転記</a:t>
            </a:r>
            <a:r>
              <a:rPr lang="en-US" altLang="ja-JP" sz="5400" b="1" spc="12" dirty="0" err="1">
                <a:solidFill>
                  <a:srgbClr val="636566"/>
                </a:solidFill>
                <a:latin typeface="Hiragino Kaku Gothic Pro W3" panose="020B0300000000000000" pitchFamily="34" charset="-128"/>
                <a:ea typeface="Hiragino Kaku Gothic Pro W3" panose="020B0300000000000000" pitchFamily="34" charset="-128"/>
              </a:rPr>
              <a:t>時間を削減</a:t>
            </a:r>
            <a:r>
              <a:rPr lang="en-US" altLang="ja-JP" sz="5400" b="1" spc="12" dirty="0">
                <a:solidFill>
                  <a:srgbClr val="636566"/>
                </a:solidFill>
                <a:latin typeface="Hiragino Kaku Gothic Pro W3" panose="020B0300000000000000" pitchFamily="34" charset="-128"/>
                <a:ea typeface="Hiragino Kaku Gothic Pro W3" panose="020B0300000000000000" pitchFamily="34" charset="-128"/>
              </a:rPr>
              <a:t> 〜</a:t>
            </a:r>
          </a:p>
        </p:txBody>
      </p:sp>
      <p:sp>
        <p:nvSpPr>
          <p:cNvPr id="4" name="TextBox 4"/>
          <p:cNvSpPr txBox="1"/>
          <p:nvPr/>
        </p:nvSpPr>
        <p:spPr>
          <a:xfrm>
            <a:off x="2667000" y="4547183"/>
            <a:ext cx="13254996" cy="1192634"/>
          </a:xfrm>
          <a:prstGeom prst="rect">
            <a:avLst/>
          </a:prstGeom>
        </p:spPr>
        <p:txBody>
          <a:bodyPr lIns="0" tIns="0" rIns="0" bIns="0" rtlCol="0" anchor="t">
            <a:spAutoFit/>
          </a:bodyPr>
          <a:lstStyle/>
          <a:p>
            <a:pPr algn="ctr">
              <a:lnSpc>
                <a:spcPts val="9349"/>
              </a:lnSpc>
            </a:pPr>
            <a:r>
              <a:rPr lang="en-US" sz="8499" b="1" spc="-84" dirty="0" err="1">
                <a:solidFill>
                  <a:srgbClr val="636566"/>
                </a:solidFill>
                <a:latin typeface="Hiragino Kaku Gothic Pro W6" panose="020B0300000000000000" pitchFamily="34" charset="-128"/>
                <a:ea typeface="Hiragino Kaku Gothic Pro W6" panose="020B0300000000000000" pitchFamily="34" charset="-128"/>
              </a:rPr>
              <a:t>提案資料</a:t>
            </a:r>
            <a:endParaRPr lang="en-US" sz="8499" b="1" spc="-84" dirty="0">
              <a:solidFill>
                <a:srgbClr val="636566"/>
              </a:solidFill>
              <a:latin typeface="Hiragino Kaku Gothic Pro W6" panose="020B0300000000000000" pitchFamily="34" charset="-128"/>
              <a:ea typeface="Hiragino Kaku Gothic Pro W6" panose="020B0300000000000000" pitchFamily="34" charset="-128"/>
            </a:endParaRPr>
          </a:p>
        </p:txBody>
      </p:sp>
      <p:grpSp>
        <p:nvGrpSpPr>
          <p:cNvPr id="14" name="グループ化 13">
            <a:extLst>
              <a:ext uri="{FF2B5EF4-FFF2-40B4-BE49-F238E27FC236}">
                <a16:creationId xmlns:a16="http://schemas.microsoft.com/office/drawing/2014/main" id="{44527B83-575C-BF37-D076-7D0640AC1DC6}"/>
              </a:ext>
            </a:extLst>
          </p:cNvPr>
          <p:cNvGrpSpPr/>
          <p:nvPr/>
        </p:nvGrpSpPr>
        <p:grpSpPr>
          <a:xfrm>
            <a:off x="15952476" y="1043617"/>
            <a:ext cx="3735925" cy="3503566"/>
            <a:chOff x="15952476" y="1043617"/>
            <a:chExt cx="3735925" cy="3503566"/>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52476" y="1043617"/>
              <a:ext cx="3205763" cy="3503566"/>
            </a:xfrm>
            <a:prstGeom prst="rect">
              <a:avLst/>
            </a:prstGeom>
          </p:spPr>
        </p:pic>
        <p:sp>
          <p:nvSpPr>
            <p:cNvPr id="7" name="TextBox 7"/>
            <p:cNvSpPr txBox="1"/>
            <p:nvPr/>
          </p:nvSpPr>
          <p:spPr>
            <a:xfrm>
              <a:off x="16104876" y="1889391"/>
              <a:ext cx="3052551" cy="743280"/>
            </a:xfrm>
            <a:prstGeom prst="rect">
              <a:avLst/>
            </a:prstGeom>
          </p:spPr>
          <p:txBody>
            <a:bodyPr wrap="square" lIns="0" tIns="0" rIns="0" bIns="0" rtlCol="0" anchor="t">
              <a:spAutoFit/>
            </a:bodyPr>
            <a:lstStyle/>
            <a:p>
              <a:pPr algn="just">
                <a:lnSpc>
                  <a:spcPts val="3000"/>
                </a:lnSpc>
              </a:pPr>
              <a:r>
                <a:rPr lang="en-US" sz="2000" spc="-20" dirty="0" err="1">
                  <a:solidFill>
                    <a:srgbClr val="000000"/>
                  </a:solidFill>
                  <a:latin typeface="Hiragino Kaku Gothic Pro W3" panose="020B0300000000000000" pitchFamily="34" charset="-128"/>
                  <a:ea typeface="Hiragino Kaku Gothic Pro W3" panose="020B0300000000000000" pitchFamily="34" charset="-128"/>
                </a:rPr>
                <a:t>日付とお名前を</a:t>
              </a:r>
              <a:endParaRPr lang="en-US" sz="2000" spc="-20" dirty="0">
                <a:solidFill>
                  <a:srgbClr val="000000"/>
                </a:solidFill>
                <a:latin typeface="Hiragino Kaku Gothic Pro W3" panose="020B0300000000000000" pitchFamily="34" charset="-128"/>
                <a:ea typeface="Hiragino Kaku Gothic Pro W3" panose="020B0300000000000000" pitchFamily="34" charset="-128"/>
              </a:endParaRPr>
            </a:p>
            <a:p>
              <a:pPr algn="just">
                <a:lnSpc>
                  <a:spcPts val="3000"/>
                </a:lnSpc>
              </a:pPr>
              <a:r>
                <a:rPr lang="en-US" sz="2000" spc="-20" dirty="0" err="1">
                  <a:solidFill>
                    <a:srgbClr val="000000"/>
                  </a:solidFill>
                  <a:latin typeface="Hiragino Kaku Gothic Pro W3" panose="020B0300000000000000" pitchFamily="34" charset="-128"/>
                  <a:ea typeface="Hiragino Kaku Gothic Pro W3" panose="020B0300000000000000" pitchFamily="34" charset="-128"/>
                </a:rPr>
                <a:t>記載してください</a:t>
              </a:r>
              <a:r>
                <a:rPr lang="en-US" sz="2000" spc="-20" dirty="0">
                  <a:solidFill>
                    <a:srgbClr val="000000"/>
                  </a:solidFill>
                  <a:latin typeface="Hiragino Kaku Gothic Pro W3" panose="020B0300000000000000" pitchFamily="34" charset="-128"/>
                  <a:ea typeface="Hiragino Kaku Gothic Pro W3" panose="020B0300000000000000" pitchFamily="34" charset="-128"/>
                </a:rPr>
                <a:t>。</a:t>
              </a:r>
            </a:p>
          </p:txBody>
        </p:sp>
        <p:pic>
          <p:nvPicPr>
            <p:cNvPr id="8" name="Picture 8"/>
            <p:cNvPicPr>
              <a:picLocks noChangeAspect="1"/>
            </p:cNvPicPr>
            <p:nvPr/>
          </p:nvPicPr>
          <p:blipFill>
            <a:blip r:embed="rId6"/>
            <a:srcRect/>
            <a:stretch>
              <a:fillRect/>
            </a:stretch>
          </p:blipFill>
          <p:spPr>
            <a:xfrm>
              <a:off x="17830800" y="2659486"/>
              <a:ext cx="1857601" cy="1857600"/>
            </a:xfrm>
            <a:prstGeom prst="rect">
              <a:avLst/>
            </a:prstGeom>
          </p:spPr>
        </p:pic>
      </p:grpSp>
      <p:sp>
        <p:nvSpPr>
          <p:cNvPr id="9" name="TextBox 9"/>
          <p:cNvSpPr txBox="1"/>
          <p:nvPr/>
        </p:nvSpPr>
        <p:spPr>
          <a:xfrm>
            <a:off x="5236848" y="7463507"/>
            <a:ext cx="8115300" cy="423193"/>
          </a:xfrm>
          <a:prstGeom prst="rect">
            <a:avLst/>
          </a:prstGeom>
        </p:spPr>
        <p:txBody>
          <a:bodyPr lIns="0" tIns="0" rIns="0" bIns="0" rtlCol="0" anchor="t">
            <a:spAutoFit/>
          </a:bodyPr>
          <a:lstStyle/>
          <a:p>
            <a:pPr algn="ctr">
              <a:lnSpc>
                <a:spcPts val="3300"/>
              </a:lnSpc>
            </a:pPr>
            <a:r>
              <a:rPr lang="en-US" sz="3000" spc="-30" dirty="0" err="1">
                <a:solidFill>
                  <a:srgbClr val="636566"/>
                </a:solidFill>
                <a:latin typeface="Hiragino Kaku Gothic Pro W3" panose="020B0300000000000000" pitchFamily="34" charset="-128"/>
                <a:ea typeface="Hiragino Kaku Gothic Pro W3" panose="020B0300000000000000" pitchFamily="34" charset="-128"/>
              </a:rPr>
              <a:t>お名前</a:t>
            </a:r>
            <a:endParaRPr lang="en-US" sz="3000" spc="-30" dirty="0">
              <a:solidFill>
                <a:srgbClr val="636566"/>
              </a:solidFill>
              <a:latin typeface="Hiragino Kaku Gothic Pro W3" panose="020B0300000000000000" pitchFamily="34" charset="-128"/>
              <a:ea typeface="Hiragino Kaku Gothic Pro W3" panose="020B0300000000000000" pitchFamily="34" charset="-128"/>
            </a:endParaRPr>
          </a:p>
        </p:txBody>
      </p:sp>
      <p:sp>
        <p:nvSpPr>
          <p:cNvPr id="10" name="TextBox 10"/>
          <p:cNvSpPr txBox="1"/>
          <p:nvPr/>
        </p:nvSpPr>
        <p:spPr>
          <a:xfrm>
            <a:off x="13037079" y="8764587"/>
            <a:ext cx="4222221" cy="423193"/>
          </a:xfrm>
          <a:prstGeom prst="rect">
            <a:avLst/>
          </a:prstGeom>
        </p:spPr>
        <p:txBody>
          <a:bodyPr lIns="0" tIns="0" rIns="0" bIns="0" rtlCol="0" anchor="t">
            <a:spAutoFit/>
          </a:bodyPr>
          <a:lstStyle/>
          <a:p>
            <a:pPr algn="r">
              <a:lnSpc>
                <a:spcPts val="3300"/>
              </a:lnSpc>
            </a:pPr>
            <a:r>
              <a:rPr lang="en-US" sz="3000" spc="-30" dirty="0">
                <a:solidFill>
                  <a:srgbClr val="636566"/>
                </a:solidFill>
                <a:latin typeface="Hiragino Kaku Gothic Pro W3" panose="020B0300000000000000" pitchFamily="34" charset="-128"/>
                <a:ea typeface="Hiragino Kaku Gothic Pro W3" panose="020B0300000000000000" pitchFamily="34" charset="-128"/>
              </a:rPr>
              <a:t>20YY年MM月DD日</a:t>
            </a:r>
          </a:p>
        </p:txBody>
      </p:sp>
      <p:pic>
        <p:nvPicPr>
          <p:cNvPr id="13" name="図 12" descr="図形&#10;&#10;中程度の精度で自動的に生成された説明">
            <a:extLst>
              <a:ext uri="{FF2B5EF4-FFF2-40B4-BE49-F238E27FC236}">
                <a16:creationId xmlns:a16="http://schemas.microsoft.com/office/drawing/2014/main" id="{C5017795-C5BB-DF1D-B368-073AEB568D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2038" y="1726290"/>
            <a:ext cx="11123923" cy="23832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1677392" y="2547938"/>
            <a:ext cx="500062" cy="500062"/>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5" name="TextBox 5"/>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sp>
        <p:nvSpPr>
          <p:cNvPr id="6" name="TextBox 6"/>
          <p:cNvSpPr txBox="1"/>
          <p:nvPr/>
        </p:nvSpPr>
        <p:spPr>
          <a:xfrm>
            <a:off x="2608836" y="3555259"/>
            <a:ext cx="13928544" cy="578363"/>
          </a:xfrm>
          <a:prstGeom prst="rect">
            <a:avLst/>
          </a:prstGeom>
        </p:spPr>
        <p:txBody>
          <a:bodyPr lIns="0" tIns="0" rIns="0" bIns="0" rtlCol="0" anchor="t">
            <a:spAutoFit/>
          </a:bodyPr>
          <a:lstStyle/>
          <a:p>
            <a:pPr>
              <a:lnSpc>
                <a:spcPts val="4799"/>
              </a:lnSpc>
              <a:spcBef>
                <a:spcPct val="0"/>
              </a:spcBef>
            </a:pPr>
            <a:r>
              <a:rPr lang="en-US" sz="3999" b="1" spc="19" dirty="0" err="1">
                <a:solidFill>
                  <a:srgbClr val="3D3D3D"/>
                </a:solidFill>
                <a:latin typeface="Hiragino Kaku Gothic Pro W3" panose="020B0300000000000000" pitchFamily="34" charset="-128"/>
                <a:ea typeface="Hiragino Kaku Gothic Pro W3" panose="020B0300000000000000" pitchFamily="34" charset="-128"/>
              </a:rPr>
              <a:t>現状と課題</a:t>
            </a:r>
            <a:endParaRPr lang="en-US" sz="3999" b="1" spc="19"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7" name="TextBox 7"/>
          <p:cNvSpPr txBox="1"/>
          <p:nvPr/>
        </p:nvSpPr>
        <p:spPr>
          <a:xfrm>
            <a:off x="2608836" y="4650687"/>
            <a:ext cx="13928544" cy="578363"/>
          </a:xfrm>
          <a:prstGeom prst="rect">
            <a:avLst/>
          </a:prstGeom>
        </p:spPr>
        <p:txBody>
          <a:bodyPr lIns="0" tIns="0" rIns="0" bIns="0" rtlCol="0" anchor="t">
            <a:spAutoFit/>
          </a:bodyPr>
          <a:lstStyle/>
          <a:p>
            <a:pPr>
              <a:lnSpc>
                <a:spcPts val="4799"/>
              </a:lnSpc>
              <a:spcBef>
                <a:spcPct val="0"/>
              </a:spcBef>
            </a:pPr>
            <a:r>
              <a:rPr lang="en-US" sz="3999" b="1" spc="19" dirty="0" err="1">
                <a:solidFill>
                  <a:srgbClr val="3D3D3D"/>
                </a:solidFill>
                <a:latin typeface="Hiragino Kaku Gothic Pro W3" panose="020B0300000000000000" pitchFamily="34" charset="-128"/>
                <a:ea typeface="Hiragino Kaku Gothic Pro W3" panose="020B0300000000000000" pitchFamily="34" charset="-128"/>
              </a:rPr>
              <a:t>課題の解決策</a:t>
            </a:r>
            <a:endParaRPr lang="en-US" sz="3999" b="1" spc="19"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8" name="TextBox 8"/>
          <p:cNvSpPr txBox="1"/>
          <p:nvPr/>
        </p:nvSpPr>
        <p:spPr>
          <a:xfrm>
            <a:off x="2608836" y="2459831"/>
            <a:ext cx="13928544" cy="578363"/>
          </a:xfrm>
          <a:prstGeom prst="rect">
            <a:avLst/>
          </a:prstGeom>
        </p:spPr>
        <p:txBody>
          <a:bodyPr lIns="0" tIns="0" rIns="0" bIns="0" rtlCol="0" anchor="t">
            <a:spAutoFit/>
          </a:bodyPr>
          <a:lstStyle/>
          <a:p>
            <a:pPr>
              <a:lnSpc>
                <a:spcPts val="4799"/>
              </a:lnSpc>
              <a:spcBef>
                <a:spcPct val="0"/>
              </a:spcBef>
            </a:pPr>
            <a:r>
              <a:rPr lang="en-US" sz="3999" b="1" spc="19" dirty="0" err="1">
                <a:solidFill>
                  <a:srgbClr val="3D3D3D"/>
                </a:solidFill>
                <a:latin typeface="Hiragino Kaku Gothic Pro W3" panose="020B0300000000000000" pitchFamily="34" charset="-128"/>
                <a:ea typeface="Hiragino Kaku Gothic Pro W3" panose="020B0300000000000000" pitchFamily="34" charset="-128"/>
              </a:rPr>
              <a:t>提案のゴール</a:t>
            </a:r>
            <a:endParaRPr lang="en-US" sz="3999" b="1" spc="19" dirty="0">
              <a:solidFill>
                <a:srgbClr val="3D3D3D"/>
              </a:solidFill>
              <a:latin typeface="Hiragino Kaku Gothic Pro W3" panose="020B0300000000000000" pitchFamily="34" charset="-128"/>
              <a:ea typeface="Hiragino Kaku Gothic Pro W3" panose="020B0300000000000000" pitchFamily="34" charset="-128"/>
            </a:endParaRPr>
          </a:p>
        </p:txBody>
      </p:sp>
      <p:grpSp>
        <p:nvGrpSpPr>
          <p:cNvPr id="9" name="Group 9"/>
          <p:cNvGrpSpPr/>
          <p:nvPr/>
        </p:nvGrpSpPr>
        <p:grpSpPr>
          <a:xfrm>
            <a:off x="1677392" y="3643365"/>
            <a:ext cx="500062" cy="500062"/>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2" name="Group 12"/>
          <p:cNvGrpSpPr/>
          <p:nvPr/>
        </p:nvGrpSpPr>
        <p:grpSpPr>
          <a:xfrm>
            <a:off x="1677392" y="4738793"/>
            <a:ext cx="500062" cy="500062"/>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5" name="Group 15"/>
          <p:cNvGrpSpPr/>
          <p:nvPr/>
        </p:nvGrpSpPr>
        <p:grpSpPr>
          <a:xfrm>
            <a:off x="1677392" y="7514597"/>
            <a:ext cx="500062" cy="500062"/>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sp>
        <p:nvSpPr>
          <p:cNvPr id="18" name="TextBox 18"/>
          <p:cNvSpPr txBox="1"/>
          <p:nvPr/>
        </p:nvSpPr>
        <p:spPr>
          <a:xfrm>
            <a:off x="2480874" y="5683415"/>
            <a:ext cx="13928544" cy="461665"/>
          </a:xfrm>
          <a:prstGeom prst="rect">
            <a:avLst/>
          </a:prstGeom>
        </p:spPr>
        <p:txBody>
          <a:bodyPr lIns="0" tIns="0" rIns="0" bIns="0" rtlCol="0" anchor="t">
            <a:spAutoFit/>
          </a:bodyPr>
          <a:lstStyle/>
          <a:p>
            <a:pPr>
              <a:lnSpc>
                <a:spcPts val="3600"/>
              </a:lnSpc>
              <a:spcBef>
                <a:spcPct val="0"/>
              </a:spcBef>
            </a:pPr>
            <a:r>
              <a:rPr lang="en-US" sz="3000" spc="15" dirty="0">
                <a:solidFill>
                  <a:srgbClr val="3D3D3D"/>
                </a:solidFill>
                <a:latin typeface="Hiragino Kaku Gothic Pro W3" panose="020B0300000000000000" pitchFamily="34" charset="-128"/>
                <a:ea typeface="Hiragino Kaku Gothic Pro W3" panose="020B0300000000000000" pitchFamily="34" charset="-128"/>
              </a:rPr>
              <a:t>・</a:t>
            </a:r>
            <a:r>
              <a:rPr lang="en-US" sz="3000" spc="15" dirty="0" err="1">
                <a:solidFill>
                  <a:srgbClr val="3D3D3D"/>
                </a:solidFill>
                <a:latin typeface="Hiragino Kaku Gothic Pro W3" panose="020B0300000000000000" pitchFamily="34" charset="-128"/>
                <a:ea typeface="Hiragino Kaku Gothic Pro W3" panose="020B0300000000000000" pitchFamily="34" charset="-128"/>
              </a:rPr>
              <a:t>kintone連携サービスの紹介</a:t>
            </a:r>
            <a:endParaRPr lang="en-US" sz="3000" spc="15"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19" name="TextBox 19"/>
          <p:cNvSpPr txBox="1"/>
          <p:nvPr/>
        </p:nvSpPr>
        <p:spPr>
          <a:xfrm>
            <a:off x="2480874" y="6366908"/>
            <a:ext cx="13928544" cy="461665"/>
          </a:xfrm>
          <a:prstGeom prst="rect">
            <a:avLst/>
          </a:prstGeom>
        </p:spPr>
        <p:txBody>
          <a:bodyPr lIns="0" tIns="0" rIns="0" bIns="0" rtlCol="0" anchor="t">
            <a:spAutoFit/>
          </a:bodyPr>
          <a:lstStyle/>
          <a:p>
            <a:pPr>
              <a:lnSpc>
                <a:spcPts val="3600"/>
              </a:lnSpc>
              <a:spcBef>
                <a:spcPct val="0"/>
              </a:spcBef>
            </a:pPr>
            <a:r>
              <a:rPr lang="en-US" sz="3000" spc="15" dirty="0">
                <a:solidFill>
                  <a:srgbClr val="3D3D3D"/>
                </a:solidFill>
                <a:latin typeface="Hiragino Kaku Gothic Pro W3" panose="020B0300000000000000" pitchFamily="34" charset="-128"/>
                <a:ea typeface="Hiragino Kaku Gothic Pro W3" panose="020B0300000000000000" pitchFamily="34" charset="-128"/>
              </a:rPr>
              <a:t>・</a:t>
            </a:r>
            <a:r>
              <a:rPr lang="en-US" sz="3000" spc="15" dirty="0" err="1">
                <a:solidFill>
                  <a:srgbClr val="3D3D3D"/>
                </a:solidFill>
                <a:latin typeface="Hiragino Kaku Gothic Pro W3" panose="020B0300000000000000" pitchFamily="34" charset="-128"/>
                <a:ea typeface="Hiragino Kaku Gothic Pro W3" panose="020B0300000000000000" pitchFamily="34" charset="-128"/>
              </a:rPr>
              <a:t>フォームブリッジ</a:t>
            </a:r>
            <a:r>
              <a:rPr lang="ja-JP" altLang="en-US" sz="3000" spc="15">
                <a:solidFill>
                  <a:srgbClr val="3D3D3D"/>
                </a:solidFill>
                <a:latin typeface="Hiragino Kaku Gothic Pro W3" panose="020B0300000000000000" pitchFamily="34" charset="-128"/>
                <a:ea typeface="Hiragino Kaku Gothic Pro W3" panose="020B0300000000000000" pitchFamily="34" charset="-128"/>
              </a:rPr>
              <a:t>　</a:t>
            </a:r>
            <a:r>
              <a:rPr lang="en-US" sz="3000" spc="15" dirty="0" err="1">
                <a:solidFill>
                  <a:srgbClr val="3D3D3D"/>
                </a:solidFill>
                <a:latin typeface="Hiragino Kaku Gothic Pro W3" panose="020B0300000000000000" pitchFamily="34" charset="-128"/>
                <a:ea typeface="Hiragino Kaku Gothic Pro W3" panose="020B0300000000000000" pitchFamily="34" charset="-128"/>
              </a:rPr>
              <a:t>活用と効果</a:t>
            </a:r>
            <a:endParaRPr lang="en-US" sz="3000" spc="15" dirty="0">
              <a:solidFill>
                <a:srgbClr val="3D3D3D"/>
              </a:solidFill>
              <a:latin typeface="Hiragino Kaku Gothic Pro W3" panose="020B0300000000000000" pitchFamily="34" charset="-128"/>
              <a:ea typeface="Hiragino Kaku Gothic Pro W3" panose="020B0300000000000000" pitchFamily="34" charset="-128"/>
            </a:endParaRPr>
          </a:p>
        </p:txBody>
      </p:sp>
      <p:grpSp>
        <p:nvGrpSpPr>
          <p:cNvPr id="20" name="Group 20"/>
          <p:cNvGrpSpPr/>
          <p:nvPr/>
        </p:nvGrpSpPr>
        <p:grpSpPr>
          <a:xfrm>
            <a:off x="11485531" y="2459831"/>
            <a:ext cx="4354252" cy="4673214"/>
            <a:chOff x="0" y="0"/>
            <a:chExt cx="5805669" cy="6230951"/>
          </a:xfrm>
        </p:grpSpPr>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1797"/>
            <a:stretch>
              <a:fillRect/>
            </a:stretch>
          </p:blipFill>
          <p:spPr>
            <a:xfrm>
              <a:off x="0" y="0"/>
              <a:ext cx="5805669" cy="6230951"/>
            </a:xfrm>
            <a:prstGeom prst="rect">
              <a:avLst/>
            </a:prstGeom>
          </p:spPr>
        </p:pic>
        <p:pic>
          <p:nvPicPr>
            <p:cNvPr id="22" name="Picture 22"/>
            <p:cNvPicPr>
              <a:picLocks noChangeAspect="1"/>
            </p:cNvPicPr>
            <p:nvPr/>
          </p:nvPicPr>
          <p:blipFill>
            <a:blip r:embed="rId5"/>
            <a:srcRect/>
            <a:stretch>
              <a:fillRect/>
            </a:stretch>
          </p:blipFill>
          <p:spPr>
            <a:xfrm>
              <a:off x="4156661" y="4815890"/>
              <a:ext cx="1050325" cy="1050325"/>
            </a:xfrm>
            <a:prstGeom prst="rect">
              <a:avLst/>
            </a:prstGeom>
          </p:spPr>
        </p:pic>
        <p:sp>
          <p:nvSpPr>
            <p:cNvPr id="23" name="TextBox 23"/>
            <p:cNvSpPr txBox="1"/>
            <p:nvPr/>
          </p:nvSpPr>
          <p:spPr>
            <a:xfrm>
              <a:off x="721329" y="1526581"/>
              <a:ext cx="4485658" cy="3530599"/>
            </a:xfrm>
            <a:prstGeom prst="rect">
              <a:avLst/>
            </a:prstGeom>
          </p:spPr>
          <p:txBody>
            <a:bodyPr lIns="0" tIns="0" rIns="0" bIns="0" rtlCol="0" anchor="t">
              <a:spAutoFit/>
            </a:bodyPr>
            <a:lstStyle/>
            <a:p>
              <a:pPr>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上申提案のゴールを明確にしましょう</a:t>
              </a:r>
              <a:r>
                <a:rPr lang="en-US" sz="2000" spc="10" dirty="0">
                  <a:solidFill>
                    <a:srgbClr val="000000"/>
                  </a:solidFill>
                  <a:latin typeface="Hiragino Kaku Gothic Pro W3" panose="020B0300000000000000" pitchFamily="34" charset="-128"/>
                  <a:ea typeface="Hiragino Kaku Gothic Pro W3" panose="020B0300000000000000" pitchFamily="34" charset="-128"/>
                </a:rPr>
                <a:t>。</a:t>
              </a:r>
            </a:p>
            <a:p>
              <a:pPr>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現状の課題いついて承認者に共感を得ることが重要です</a:t>
              </a:r>
              <a:r>
                <a:rPr lang="en-US" sz="2000" spc="10" dirty="0">
                  <a:solidFill>
                    <a:srgbClr val="000000"/>
                  </a:solidFill>
                  <a:latin typeface="Hiragino Kaku Gothic Pro W3" panose="020B0300000000000000" pitchFamily="34" charset="-128"/>
                  <a:ea typeface="Hiragino Kaku Gothic Pro W3" panose="020B0300000000000000" pitchFamily="34" charset="-128"/>
                </a:rPr>
                <a:t>。</a:t>
              </a:r>
            </a:p>
            <a:p>
              <a:pPr>
                <a:lnSpc>
                  <a:spcPts val="3000"/>
                </a:lnSpc>
              </a:pPr>
              <a:endParaRPr lang="en-US" sz="2000" spc="10" dirty="0">
                <a:solidFill>
                  <a:srgbClr val="000000"/>
                </a:solidFill>
                <a:latin typeface="Hiragino Kaku Gothic Pro W3" panose="020B0300000000000000" pitchFamily="34" charset="-128"/>
                <a:ea typeface="Hiragino Kaku Gothic Pro W3" panose="020B0300000000000000" pitchFamily="34" charset="-128"/>
              </a:endParaRPr>
            </a:p>
            <a:p>
              <a:pPr>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今後のスケジュールも明確にしておきましょう</a:t>
              </a:r>
              <a:r>
                <a:rPr lang="en-US" sz="2000" spc="10" dirty="0">
                  <a:solidFill>
                    <a:srgbClr val="000000"/>
                  </a:solidFill>
                  <a:latin typeface="Hiragino Kaku Gothic Pro W3" panose="020B0300000000000000" pitchFamily="34" charset="-128"/>
                  <a:ea typeface="Hiragino Kaku Gothic Pro W3" panose="020B0300000000000000" pitchFamily="34" charset="-128"/>
                </a:rPr>
                <a:t>。</a:t>
              </a:r>
            </a:p>
          </p:txBody>
        </p:sp>
      </p:grpSp>
      <p:sp>
        <p:nvSpPr>
          <p:cNvPr id="24" name="TextBox 24"/>
          <p:cNvSpPr txBox="1"/>
          <p:nvPr/>
        </p:nvSpPr>
        <p:spPr>
          <a:xfrm>
            <a:off x="1028700" y="990600"/>
            <a:ext cx="1580136" cy="692497"/>
          </a:xfrm>
          <a:prstGeom prst="rect">
            <a:avLst/>
          </a:prstGeom>
        </p:spPr>
        <p:txBody>
          <a:bodyPr wrap="square" lIns="0" tIns="0" rIns="0" bIns="0" rtlCol="0" anchor="t">
            <a:spAutoFit/>
          </a:bodyPr>
          <a:lstStyle/>
          <a:p>
            <a:pPr>
              <a:lnSpc>
                <a:spcPts val="5400"/>
              </a:lnSpc>
              <a:spcBef>
                <a:spcPct val="0"/>
              </a:spcBef>
            </a:pPr>
            <a:r>
              <a:rPr lang="en-US" sz="4500" b="1" spc="22" dirty="0" err="1">
                <a:solidFill>
                  <a:srgbClr val="545454"/>
                </a:solidFill>
                <a:latin typeface="Hiragino Kaku Gothic Pro W3" panose="020B0300000000000000" pitchFamily="34" charset="-128"/>
                <a:ea typeface="Hiragino Kaku Gothic Pro W3" panose="020B0300000000000000" pitchFamily="34" charset="-128"/>
              </a:rPr>
              <a:t>目次</a:t>
            </a:r>
            <a:endParaRPr lang="en-US" sz="4500" b="1" spc="22" dirty="0">
              <a:solidFill>
                <a:srgbClr val="545454"/>
              </a:solidFill>
              <a:latin typeface="Hiragino Kaku Gothic Pro W3" panose="020B0300000000000000" pitchFamily="34" charset="-128"/>
              <a:ea typeface="Hiragino Kaku Gothic Pro W3" panose="020B0300000000000000" pitchFamily="34" charset="-128"/>
            </a:endParaRPr>
          </a:p>
        </p:txBody>
      </p:sp>
      <p:sp>
        <p:nvSpPr>
          <p:cNvPr id="25" name="TextBox 25"/>
          <p:cNvSpPr txBox="1"/>
          <p:nvPr/>
        </p:nvSpPr>
        <p:spPr>
          <a:xfrm>
            <a:off x="2480874" y="7426490"/>
            <a:ext cx="6029566" cy="578363"/>
          </a:xfrm>
          <a:prstGeom prst="rect">
            <a:avLst/>
          </a:prstGeom>
        </p:spPr>
        <p:txBody>
          <a:bodyPr lIns="0" tIns="0" rIns="0" bIns="0" rtlCol="0" anchor="t">
            <a:spAutoFit/>
          </a:bodyPr>
          <a:lstStyle/>
          <a:p>
            <a:pPr>
              <a:lnSpc>
                <a:spcPts val="4799"/>
              </a:lnSpc>
              <a:spcBef>
                <a:spcPct val="0"/>
              </a:spcBef>
            </a:pPr>
            <a:r>
              <a:rPr lang="en-US" sz="3999" b="1" spc="19" dirty="0" err="1">
                <a:solidFill>
                  <a:srgbClr val="3D3D3D"/>
                </a:solidFill>
                <a:latin typeface="Hiragino Kaku Gothic Pro W3" panose="020B0300000000000000" pitchFamily="34" charset="-128"/>
                <a:ea typeface="Hiragino Kaku Gothic Pro W3" panose="020B0300000000000000" pitchFamily="34" charset="-128"/>
              </a:rPr>
              <a:t>今後のスケジュール</a:t>
            </a:r>
            <a:endParaRPr lang="en-US" sz="3999" b="1" spc="19" dirty="0">
              <a:solidFill>
                <a:srgbClr val="3D3D3D"/>
              </a:solidFill>
              <a:latin typeface="Hiragino Kaku Gothic Pro W3" panose="020B0300000000000000" pitchFamily="34" charset="-128"/>
              <a:ea typeface="Hiragino Kaku Gothic Pro W3" panose="020B0300000000000000"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8763000" y="1006549"/>
            <a:ext cx="3457602" cy="3778800"/>
            <a:chOff x="0" y="0"/>
            <a:chExt cx="4610136" cy="503840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4610136" cy="5038400"/>
            </a:xfrm>
            <a:prstGeom prst="rect">
              <a:avLst/>
            </a:prstGeom>
          </p:spPr>
        </p:pic>
        <p:sp>
          <p:nvSpPr>
            <p:cNvPr id="5" name="TextBox 5"/>
            <p:cNvSpPr txBox="1"/>
            <p:nvPr/>
          </p:nvSpPr>
          <p:spPr>
            <a:xfrm>
              <a:off x="193338" y="1422541"/>
              <a:ext cx="4223460" cy="1498599"/>
            </a:xfrm>
            <a:prstGeom prst="rect">
              <a:avLst/>
            </a:prstGeom>
          </p:spPr>
          <p:txBody>
            <a:bodyPr lIns="0" tIns="0" rIns="0" bIns="0" rtlCol="0" anchor="t">
              <a:spAutoFit/>
            </a:bodyPr>
            <a:lstStyle/>
            <a:p>
              <a:pPr>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承認者（提案相手）に</a:t>
              </a:r>
              <a:endParaRPr lang="en-US" sz="2000" spc="10" dirty="0">
                <a:solidFill>
                  <a:srgbClr val="000000"/>
                </a:solidFill>
                <a:latin typeface="Hiragino Kaku Gothic Pro W3" panose="020B0300000000000000" pitchFamily="34" charset="-128"/>
                <a:ea typeface="Hiragino Kaku Gothic Pro W3" panose="020B0300000000000000" pitchFamily="34" charset="-128"/>
              </a:endParaRPr>
            </a:p>
            <a:p>
              <a:pPr>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何と言わせたいかを明確にしましょう</a:t>
              </a:r>
              <a:r>
                <a:rPr lang="en-US" sz="2000" spc="10" dirty="0">
                  <a:solidFill>
                    <a:srgbClr val="000000"/>
                  </a:solidFill>
                  <a:latin typeface="Hiragino Kaku Gothic Pro W3" panose="020B0300000000000000" pitchFamily="34" charset="-128"/>
                  <a:ea typeface="Hiragino Kaku Gothic Pro W3" panose="020B0300000000000000" pitchFamily="34" charset="-128"/>
                </a:rPr>
                <a:t>！</a:t>
              </a:r>
            </a:p>
          </p:txBody>
        </p:sp>
        <p:pic>
          <p:nvPicPr>
            <p:cNvPr id="6" name="Picture 6"/>
            <p:cNvPicPr>
              <a:picLocks noChangeAspect="1"/>
            </p:cNvPicPr>
            <p:nvPr/>
          </p:nvPicPr>
          <p:blipFill>
            <a:blip r:embed="rId5"/>
            <a:srcRect/>
            <a:stretch>
              <a:fillRect/>
            </a:stretch>
          </p:blipFill>
          <p:spPr>
            <a:xfrm>
              <a:off x="2305068" y="2666843"/>
              <a:ext cx="1993282" cy="1993282"/>
            </a:xfrm>
            <a:prstGeom prst="rect">
              <a:avLst/>
            </a:prstGeom>
          </p:spPr>
        </p:pic>
      </p:grpSp>
      <p:grpSp>
        <p:nvGrpSpPr>
          <p:cNvPr id="7" name="Group 7"/>
          <p:cNvGrpSpPr/>
          <p:nvPr/>
        </p:nvGrpSpPr>
        <p:grpSpPr>
          <a:xfrm>
            <a:off x="1635753" y="3407569"/>
            <a:ext cx="500062" cy="50006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9" name="TextBox 9"/>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0" name="Group 10"/>
          <p:cNvGrpSpPr/>
          <p:nvPr/>
        </p:nvGrpSpPr>
        <p:grpSpPr>
          <a:xfrm>
            <a:off x="1635753" y="5981806"/>
            <a:ext cx="500062" cy="50006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12" name="TextBox 12"/>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3" name="Group 13"/>
          <p:cNvGrpSpPr/>
          <p:nvPr/>
        </p:nvGrpSpPr>
        <p:grpSpPr>
          <a:xfrm>
            <a:off x="1635753" y="6929543"/>
            <a:ext cx="500062" cy="50006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15" name="TextBox 15"/>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sp>
        <p:nvSpPr>
          <p:cNvPr id="16" name="TextBox 16"/>
          <p:cNvSpPr txBox="1"/>
          <p:nvPr/>
        </p:nvSpPr>
        <p:spPr>
          <a:xfrm>
            <a:off x="1560996" y="2376488"/>
            <a:ext cx="4126371" cy="578363"/>
          </a:xfrm>
          <a:prstGeom prst="rect">
            <a:avLst/>
          </a:prstGeom>
        </p:spPr>
        <p:txBody>
          <a:bodyPr lIns="0" tIns="0" rIns="0" bIns="0" rtlCol="0" anchor="t">
            <a:spAutoFit/>
          </a:bodyPr>
          <a:lstStyle/>
          <a:p>
            <a:pPr>
              <a:lnSpc>
                <a:spcPts val="4799"/>
              </a:lnSpc>
              <a:spcBef>
                <a:spcPct val="0"/>
              </a:spcBef>
            </a:pPr>
            <a:r>
              <a:rPr lang="en-US" sz="3999" b="1" spc="19" dirty="0" err="1">
                <a:solidFill>
                  <a:srgbClr val="636566"/>
                </a:solidFill>
                <a:latin typeface="Hiragino Kaku Gothic Pro W3" panose="020B0300000000000000" pitchFamily="34" charset="-128"/>
                <a:ea typeface="Hiragino Kaku Gothic Pro W3" panose="020B0300000000000000" pitchFamily="34" charset="-128"/>
              </a:rPr>
              <a:t>〇〇〇〇さんに</a:t>
            </a:r>
            <a:endParaRPr lang="en-US" sz="3999" b="1" spc="19" dirty="0">
              <a:solidFill>
                <a:srgbClr val="636566"/>
              </a:solidFill>
              <a:latin typeface="Hiragino Kaku Gothic Pro W3" panose="020B0300000000000000" pitchFamily="34" charset="-128"/>
              <a:ea typeface="Hiragino Kaku Gothic Pro W3" panose="020B0300000000000000" pitchFamily="34" charset="-128"/>
            </a:endParaRPr>
          </a:p>
        </p:txBody>
      </p:sp>
      <p:sp>
        <p:nvSpPr>
          <p:cNvPr id="17" name="TextBox 17"/>
          <p:cNvSpPr txBox="1"/>
          <p:nvPr/>
        </p:nvSpPr>
        <p:spPr>
          <a:xfrm>
            <a:off x="1560996" y="4900718"/>
            <a:ext cx="4897838" cy="578363"/>
          </a:xfrm>
          <a:prstGeom prst="rect">
            <a:avLst/>
          </a:prstGeom>
        </p:spPr>
        <p:txBody>
          <a:bodyPr lIns="0" tIns="0" rIns="0" bIns="0" rtlCol="0" anchor="t">
            <a:spAutoFit/>
          </a:bodyPr>
          <a:lstStyle/>
          <a:p>
            <a:pPr>
              <a:lnSpc>
                <a:spcPts val="4799"/>
              </a:lnSpc>
              <a:spcBef>
                <a:spcPct val="0"/>
              </a:spcBef>
            </a:pPr>
            <a:r>
              <a:rPr lang="en-US" sz="3999" b="1" spc="19" dirty="0" err="1">
                <a:solidFill>
                  <a:srgbClr val="636566"/>
                </a:solidFill>
                <a:latin typeface="Hiragino Kaku Gothic Pro W3" panose="020B0300000000000000" pitchFamily="34" charset="-128"/>
                <a:ea typeface="Hiragino Kaku Gothic Pro W3" panose="020B0300000000000000" pitchFamily="34" charset="-128"/>
              </a:rPr>
              <a:t>何と言って欲しい</a:t>
            </a:r>
            <a:endParaRPr lang="en-US" sz="3999" b="1" spc="19" dirty="0">
              <a:solidFill>
                <a:srgbClr val="636566"/>
              </a:solidFill>
              <a:latin typeface="Hiragino Kaku Gothic Pro W3" panose="020B0300000000000000" pitchFamily="34" charset="-128"/>
              <a:ea typeface="Hiragino Kaku Gothic Pro W3" panose="020B0300000000000000" pitchFamily="34" charset="-128"/>
            </a:endParaRPr>
          </a:p>
        </p:txBody>
      </p:sp>
      <p:sp>
        <p:nvSpPr>
          <p:cNvPr id="18" name="TextBox 18"/>
          <p:cNvSpPr txBox="1"/>
          <p:nvPr/>
        </p:nvSpPr>
        <p:spPr>
          <a:xfrm>
            <a:off x="1028700" y="1071563"/>
            <a:ext cx="3521298" cy="661784"/>
          </a:xfrm>
          <a:prstGeom prst="rect">
            <a:avLst/>
          </a:prstGeom>
        </p:spPr>
        <p:txBody>
          <a:bodyPr lIns="0" tIns="0" rIns="0" bIns="0" rtlCol="0" anchor="t">
            <a:spAutoFit/>
          </a:bodyPr>
          <a:lstStyle/>
          <a:p>
            <a:pPr>
              <a:lnSpc>
                <a:spcPts val="5399"/>
              </a:lnSpc>
              <a:spcBef>
                <a:spcPct val="0"/>
              </a:spcBef>
            </a:pPr>
            <a:r>
              <a:rPr lang="en-US" sz="4499" b="1" spc="22" dirty="0" err="1">
                <a:solidFill>
                  <a:srgbClr val="545454"/>
                </a:solidFill>
                <a:latin typeface="Hiragino Kaku Gothic Pro W3" panose="020B0300000000000000" pitchFamily="34" charset="-128"/>
                <a:ea typeface="Hiragino Kaku Gothic Pro W3" panose="020B0300000000000000" pitchFamily="34" charset="-128"/>
              </a:rPr>
              <a:t>提案のゴール</a:t>
            </a:r>
            <a:endParaRPr lang="en-US" sz="4499" b="1" spc="22" dirty="0">
              <a:solidFill>
                <a:srgbClr val="545454"/>
              </a:solidFill>
              <a:latin typeface="Hiragino Kaku Gothic Pro W3" panose="020B0300000000000000" pitchFamily="34" charset="-128"/>
              <a:ea typeface="Hiragino Kaku Gothic Pro W3" panose="020B0300000000000000" pitchFamily="34" charset="-128"/>
            </a:endParaRPr>
          </a:p>
        </p:txBody>
      </p:sp>
      <p:sp>
        <p:nvSpPr>
          <p:cNvPr id="19" name="TextBox 19"/>
          <p:cNvSpPr txBox="1"/>
          <p:nvPr/>
        </p:nvSpPr>
        <p:spPr>
          <a:xfrm>
            <a:off x="2332464" y="5893699"/>
            <a:ext cx="13928544" cy="578363"/>
          </a:xfrm>
          <a:prstGeom prst="rect">
            <a:avLst/>
          </a:prstGeom>
        </p:spPr>
        <p:txBody>
          <a:bodyPr lIns="0" tIns="0" rIns="0" bIns="0" rtlCol="0" anchor="t">
            <a:spAutoFit/>
          </a:bodyPr>
          <a:lstStyle/>
          <a:p>
            <a:pPr>
              <a:lnSpc>
                <a:spcPts val="4799"/>
              </a:lnSpc>
              <a:spcBef>
                <a:spcPct val="0"/>
              </a:spcBef>
            </a:pPr>
            <a:r>
              <a:rPr lang="en-US" sz="3999" spc="19" dirty="0" err="1">
                <a:solidFill>
                  <a:srgbClr val="3D3D3D"/>
                </a:solidFill>
                <a:latin typeface="Hiragino Kaku Gothic Pro W3" panose="020B0300000000000000" pitchFamily="34" charset="-128"/>
                <a:ea typeface="Hiragino Kaku Gothic Pro W3" panose="020B0300000000000000" pitchFamily="34" charset="-128"/>
              </a:rPr>
              <a:t>現状の業務の課題について理解した</a:t>
            </a:r>
            <a:r>
              <a:rPr lang="en-US" sz="3999" spc="19" dirty="0">
                <a:solidFill>
                  <a:srgbClr val="3D3D3D"/>
                </a:solidFill>
                <a:latin typeface="Hiragino Kaku Gothic Pro W3" panose="020B0300000000000000" pitchFamily="34" charset="-128"/>
                <a:ea typeface="Hiragino Kaku Gothic Pro W3" panose="020B0300000000000000" pitchFamily="34" charset="-128"/>
              </a:rPr>
              <a:t>！</a:t>
            </a:r>
          </a:p>
        </p:txBody>
      </p:sp>
      <p:sp>
        <p:nvSpPr>
          <p:cNvPr id="20" name="TextBox 20"/>
          <p:cNvSpPr txBox="1"/>
          <p:nvPr/>
        </p:nvSpPr>
        <p:spPr>
          <a:xfrm>
            <a:off x="2332464" y="6817624"/>
            <a:ext cx="13928544" cy="1238801"/>
          </a:xfrm>
          <a:prstGeom prst="rect">
            <a:avLst/>
          </a:prstGeom>
        </p:spPr>
        <p:txBody>
          <a:bodyPr lIns="0" tIns="0" rIns="0" bIns="0" rtlCol="0" anchor="t">
            <a:spAutoFit/>
          </a:bodyPr>
          <a:lstStyle/>
          <a:p>
            <a:pPr>
              <a:lnSpc>
                <a:spcPts val="4999"/>
              </a:lnSpc>
            </a:pPr>
            <a:r>
              <a:rPr lang="en-US" sz="3999" spc="19" dirty="0" err="1">
                <a:solidFill>
                  <a:srgbClr val="3D3D3D"/>
                </a:solidFill>
                <a:latin typeface="Hiragino Kaku Gothic Pro W3" panose="020B0300000000000000" pitchFamily="34" charset="-128"/>
                <a:ea typeface="Hiragino Kaku Gothic Pro W3" panose="020B0300000000000000" pitchFamily="34" charset="-128"/>
              </a:rPr>
              <a:t>フォームブリッジの導入や活用の詳細を</a:t>
            </a:r>
            <a:endParaRPr lang="en-US" sz="3999" spc="19" dirty="0">
              <a:solidFill>
                <a:srgbClr val="3D3D3D"/>
              </a:solidFill>
              <a:latin typeface="Hiragino Kaku Gothic Pro W3" panose="020B0300000000000000" pitchFamily="34" charset="-128"/>
              <a:ea typeface="Hiragino Kaku Gothic Pro W3" panose="020B0300000000000000" pitchFamily="34" charset="-128"/>
            </a:endParaRPr>
          </a:p>
          <a:p>
            <a:pPr>
              <a:lnSpc>
                <a:spcPts val="4999"/>
              </a:lnSpc>
            </a:pPr>
            <a:r>
              <a:rPr lang="en-US" sz="3999" spc="19" dirty="0" err="1">
                <a:solidFill>
                  <a:srgbClr val="3D3D3D"/>
                </a:solidFill>
                <a:latin typeface="Hiragino Kaku Gothic Pro W3" panose="020B0300000000000000" pitchFamily="34" charset="-128"/>
                <a:ea typeface="Hiragino Kaku Gothic Pro W3" panose="020B0300000000000000" pitchFamily="34" charset="-128"/>
              </a:rPr>
              <a:t>メーカーに一緒に聞いてみよう</a:t>
            </a:r>
            <a:r>
              <a:rPr lang="en-US" sz="3999" spc="19" dirty="0">
                <a:solidFill>
                  <a:srgbClr val="3D3D3D"/>
                </a:solidFill>
                <a:latin typeface="Hiragino Kaku Gothic Pro W3" panose="020B0300000000000000" pitchFamily="34" charset="-128"/>
                <a:ea typeface="Hiragino Kaku Gothic Pro W3" panose="020B0300000000000000" pitchFamily="34" charset="-128"/>
              </a:rPr>
              <a:t>！</a:t>
            </a:r>
          </a:p>
        </p:txBody>
      </p:sp>
      <p:sp>
        <p:nvSpPr>
          <p:cNvPr id="21" name="TextBox 21"/>
          <p:cNvSpPr txBox="1"/>
          <p:nvPr/>
        </p:nvSpPr>
        <p:spPr>
          <a:xfrm>
            <a:off x="2332464" y="3319462"/>
            <a:ext cx="4126371" cy="578363"/>
          </a:xfrm>
          <a:prstGeom prst="rect">
            <a:avLst/>
          </a:prstGeom>
        </p:spPr>
        <p:txBody>
          <a:bodyPr lIns="0" tIns="0" rIns="0" bIns="0" rtlCol="0" anchor="t">
            <a:spAutoFit/>
          </a:bodyPr>
          <a:lstStyle/>
          <a:p>
            <a:pPr>
              <a:lnSpc>
                <a:spcPts val="4799"/>
              </a:lnSpc>
              <a:spcBef>
                <a:spcPct val="0"/>
              </a:spcBef>
            </a:pPr>
            <a:r>
              <a:rPr lang="en-US" sz="3999" spc="19" dirty="0" err="1">
                <a:solidFill>
                  <a:srgbClr val="3D3D3D"/>
                </a:solidFill>
                <a:latin typeface="Hiragino Kaku Gothic Pro W3" panose="020B0300000000000000" pitchFamily="34" charset="-128"/>
                <a:ea typeface="Hiragino Kaku Gothic Pro W3" panose="020B0300000000000000" pitchFamily="34" charset="-128"/>
              </a:rPr>
              <a:t>承認者のお名前</a:t>
            </a:r>
            <a:endParaRPr lang="en-US" sz="3999" spc="19" dirty="0">
              <a:solidFill>
                <a:srgbClr val="3D3D3D"/>
              </a:solidFill>
              <a:latin typeface="Hiragino Kaku Gothic Pro W3" panose="020B0300000000000000" pitchFamily="34" charset="-128"/>
              <a:ea typeface="Hiragino Kaku Gothic Pro W3" panose="020B0300000000000000"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2292354" y="1956046"/>
            <a:ext cx="13703291" cy="6588972"/>
            <a:chOff x="0" y="0"/>
            <a:chExt cx="2750330" cy="1735367"/>
          </a:xfrm>
        </p:grpSpPr>
        <p:sp>
          <p:nvSpPr>
            <p:cNvPr id="4" name="Freeform 4"/>
            <p:cNvSpPr/>
            <p:nvPr/>
          </p:nvSpPr>
          <p:spPr>
            <a:xfrm>
              <a:off x="0" y="0"/>
              <a:ext cx="2750330" cy="1735367"/>
            </a:xfrm>
            <a:custGeom>
              <a:avLst/>
              <a:gdLst/>
              <a:ahLst/>
              <a:cxnLst/>
              <a:rect l="l" t="t" r="r" b="b"/>
              <a:pathLst>
                <a:path w="2750330" h="1735367">
                  <a:moveTo>
                    <a:pt x="37810" y="0"/>
                  </a:moveTo>
                  <a:lnTo>
                    <a:pt x="2712520" y="0"/>
                  </a:lnTo>
                  <a:cubicBezTo>
                    <a:pt x="2733402" y="0"/>
                    <a:pt x="2750330" y="16928"/>
                    <a:pt x="2750330" y="37810"/>
                  </a:cubicBezTo>
                  <a:lnTo>
                    <a:pt x="2750330" y="1697557"/>
                  </a:lnTo>
                  <a:cubicBezTo>
                    <a:pt x="2750330" y="1718439"/>
                    <a:pt x="2733402" y="1735367"/>
                    <a:pt x="2712520" y="1735367"/>
                  </a:cubicBezTo>
                  <a:lnTo>
                    <a:pt x="37810" y="1735367"/>
                  </a:lnTo>
                  <a:cubicBezTo>
                    <a:pt x="16928" y="1735367"/>
                    <a:pt x="0" y="1718439"/>
                    <a:pt x="0" y="1697557"/>
                  </a:cubicBezTo>
                  <a:lnTo>
                    <a:pt x="0" y="37810"/>
                  </a:lnTo>
                  <a:cubicBezTo>
                    <a:pt x="0" y="16928"/>
                    <a:pt x="16928" y="0"/>
                    <a:pt x="37810" y="0"/>
                  </a:cubicBezTo>
                  <a:close/>
                </a:path>
              </a:pathLst>
            </a:custGeom>
            <a:solidFill>
              <a:srgbClr val="B9EAFF"/>
            </a:solidFill>
          </p:spPr>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6" name="Group 6"/>
          <p:cNvGrpSpPr/>
          <p:nvPr/>
        </p:nvGrpSpPr>
        <p:grpSpPr>
          <a:xfrm>
            <a:off x="662039" y="1278383"/>
            <a:ext cx="4354252" cy="4673214"/>
            <a:chOff x="0" y="0"/>
            <a:chExt cx="5805669" cy="6230951"/>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797"/>
            <a:stretch>
              <a:fillRect/>
            </a:stretch>
          </p:blipFill>
          <p:spPr>
            <a:xfrm>
              <a:off x="0" y="0"/>
              <a:ext cx="5805669" cy="6230951"/>
            </a:xfrm>
            <a:prstGeom prst="rect">
              <a:avLst/>
            </a:prstGeom>
          </p:spPr>
        </p:pic>
        <p:pic>
          <p:nvPicPr>
            <p:cNvPr id="8" name="Picture 8"/>
            <p:cNvPicPr>
              <a:picLocks noChangeAspect="1"/>
            </p:cNvPicPr>
            <p:nvPr/>
          </p:nvPicPr>
          <p:blipFill>
            <a:blip r:embed="rId6"/>
            <a:srcRect/>
            <a:stretch>
              <a:fillRect/>
            </a:stretch>
          </p:blipFill>
          <p:spPr>
            <a:xfrm>
              <a:off x="3810072" y="4271101"/>
              <a:ext cx="1607898" cy="1607898"/>
            </a:xfrm>
            <a:prstGeom prst="rect">
              <a:avLst/>
            </a:prstGeom>
          </p:spPr>
        </p:pic>
        <p:sp>
          <p:nvSpPr>
            <p:cNvPr id="9" name="TextBox 9"/>
            <p:cNvSpPr txBox="1"/>
            <p:nvPr/>
          </p:nvSpPr>
          <p:spPr>
            <a:xfrm>
              <a:off x="543363" y="1566076"/>
              <a:ext cx="4070657" cy="2016962"/>
            </a:xfrm>
            <a:prstGeom prst="rect">
              <a:avLst/>
            </a:prstGeom>
          </p:spPr>
          <p:txBody>
            <a:bodyPr lIns="0" tIns="0" rIns="0" bIns="0" rtlCol="0" anchor="t">
              <a:spAutoFit/>
            </a:bodyPr>
            <a:lstStyle/>
            <a:p>
              <a:pPr algn="just">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実現したいことを</a:t>
              </a:r>
              <a:endParaRPr lang="en-US" sz="2000" spc="10" dirty="0">
                <a:solidFill>
                  <a:srgbClr val="000000"/>
                </a:solidFill>
                <a:latin typeface="Hiragino Kaku Gothic Pro W3" panose="020B0300000000000000" pitchFamily="34" charset="-128"/>
                <a:ea typeface="Hiragino Kaku Gothic Pro W3" panose="020B0300000000000000" pitchFamily="34" charset="-128"/>
              </a:endParaRPr>
            </a:p>
            <a:p>
              <a:pPr algn="just">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簡潔に書いて</a:t>
              </a:r>
              <a:r>
                <a:rPr lang="en-US" sz="2000" spc="10" dirty="0">
                  <a:solidFill>
                    <a:srgbClr val="000000"/>
                  </a:solidFill>
                  <a:latin typeface="Hiragino Kaku Gothic Pro W3" panose="020B0300000000000000" pitchFamily="34" charset="-128"/>
                  <a:ea typeface="Hiragino Kaku Gothic Pro W3" panose="020B0300000000000000" pitchFamily="34" charset="-128"/>
                </a:rPr>
                <a:t>、</a:t>
              </a:r>
            </a:p>
            <a:p>
              <a:pPr algn="just">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承認者に理想をつたえましょう</a:t>
              </a:r>
              <a:r>
                <a:rPr lang="en-US" sz="2000" spc="10" dirty="0">
                  <a:solidFill>
                    <a:srgbClr val="000000"/>
                  </a:solidFill>
                  <a:latin typeface="Hiragino Kaku Gothic Pro W3" panose="020B0300000000000000" pitchFamily="34" charset="-128"/>
                  <a:ea typeface="Hiragino Kaku Gothic Pro W3" panose="020B0300000000000000" pitchFamily="34" charset="-128"/>
                </a:rPr>
                <a:t>！</a:t>
              </a:r>
            </a:p>
          </p:txBody>
        </p:sp>
      </p:grpSp>
      <p:sp>
        <p:nvSpPr>
          <p:cNvPr id="10" name="TextBox 10"/>
          <p:cNvSpPr txBox="1"/>
          <p:nvPr/>
        </p:nvSpPr>
        <p:spPr>
          <a:xfrm>
            <a:off x="3670194" y="5250532"/>
            <a:ext cx="10947612" cy="1991571"/>
          </a:xfrm>
          <a:prstGeom prst="rect">
            <a:avLst/>
          </a:prstGeom>
        </p:spPr>
        <p:txBody>
          <a:bodyPr wrap="square" lIns="0" tIns="0" rIns="0" bIns="0" rtlCol="0" anchor="t">
            <a:spAutoFit/>
          </a:bodyPr>
          <a:lstStyle/>
          <a:p>
            <a:pPr algn="ctr">
              <a:lnSpc>
                <a:spcPts val="5250"/>
              </a:lnSpc>
            </a:pPr>
            <a:r>
              <a:rPr lang="ja-JP" altLang="en-US" sz="3500" spc="17">
                <a:solidFill>
                  <a:srgbClr val="3D3D3D"/>
                </a:solidFill>
                <a:latin typeface="Hiragino Kaku Gothic Pro W3" panose="020B0300000000000000" pitchFamily="34" charset="-128"/>
                <a:ea typeface="Hiragino Kaku Gothic Pro W3" panose="020B0300000000000000" pitchFamily="34" charset="-128"/>
              </a:rPr>
              <a:t>データをの転記時間を削減するため</a:t>
            </a:r>
            <a:endParaRPr lang="en-US" altLang="ja-JP" sz="3500" spc="17" dirty="0">
              <a:solidFill>
                <a:srgbClr val="3D3D3D"/>
              </a:solidFill>
              <a:latin typeface="Hiragino Kaku Gothic Pro W3" panose="020B0300000000000000" pitchFamily="34" charset="-128"/>
              <a:ea typeface="Hiragino Kaku Gothic Pro W3" panose="020B0300000000000000" pitchFamily="34" charset="-128"/>
            </a:endParaRPr>
          </a:p>
          <a:p>
            <a:pPr algn="ctr">
              <a:lnSpc>
                <a:spcPts val="5250"/>
              </a:lnSpc>
            </a:pPr>
            <a:r>
              <a:rPr lang="en-US" altLang="ja-JP" sz="3500" spc="17" dirty="0" err="1">
                <a:solidFill>
                  <a:srgbClr val="3D3D3D"/>
                </a:solidFill>
                <a:latin typeface="Hiragino Kaku Gothic Pro W3" panose="020B0300000000000000" pitchFamily="34" charset="-128"/>
                <a:ea typeface="Hiragino Kaku Gothic Pro W3" panose="020B0300000000000000" pitchFamily="34" charset="-128"/>
              </a:rPr>
              <a:t>kintone</a:t>
            </a:r>
            <a:r>
              <a:rPr lang="ja-JP" altLang="en-US" sz="3500" spc="17">
                <a:solidFill>
                  <a:srgbClr val="3D3D3D"/>
                </a:solidFill>
                <a:latin typeface="Hiragino Kaku Gothic Pro W3" panose="020B0300000000000000" pitchFamily="34" charset="-128"/>
                <a:ea typeface="Hiragino Kaku Gothic Pro W3" panose="020B0300000000000000" pitchFamily="34" charset="-128"/>
              </a:rPr>
              <a:t>ライセンスのない人が</a:t>
            </a:r>
            <a:endParaRPr lang="en-US" altLang="ja-JP" sz="3500" spc="17" dirty="0">
              <a:solidFill>
                <a:srgbClr val="3D3D3D"/>
              </a:solidFill>
              <a:latin typeface="Hiragino Kaku Gothic Pro W3" panose="020B0300000000000000" pitchFamily="34" charset="-128"/>
              <a:ea typeface="Hiragino Kaku Gothic Pro W3" panose="020B0300000000000000" pitchFamily="34" charset="-128"/>
            </a:endParaRPr>
          </a:p>
          <a:p>
            <a:pPr algn="ctr">
              <a:lnSpc>
                <a:spcPts val="5250"/>
              </a:lnSpc>
            </a:pPr>
            <a:r>
              <a:rPr lang="en-US" altLang="ja-JP" sz="3500" spc="17" dirty="0" err="1">
                <a:solidFill>
                  <a:srgbClr val="3D3D3D"/>
                </a:solidFill>
                <a:latin typeface="Hiragino Kaku Gothic Pro W3" panose="020B0300000000000000" pitchFamily="34" charset="-128"/>
                <a:ea typeface="Hiragino Kaku Gothic Pro W3" panose="020B0300000000000000" pitchFamily="34" charset="-128"/>
              </a:rPr>
              <a:t>kintone</a:t>
            </a:r>
            <a:r>
              <a:rPr lang="ja-JP" altLang="en-US" sz="3500" spc="17">
                <a:solidFill>
                  <a:srgbClr val="3D3D3D"/>
                </a:solidFill>
                <a:latin typeface="Hiragino Kaku Gothic Pro W3" panose="020B0300000000000000" pitchFamily="34" charset="-128"/>
                <a:ea typeface="Hiragino Kaku Gothic Pro W3" panose="020B0300000000000000" pitchFamily="34" charset="-128"/>
              </a:rPr>
              <a:t>に直接データ登録できる仕組みを作りたい</a:t>
            </a:r>
          </a:p>
        </p:txBody>
      </p:sp>
      <p:sp>
        <p:nvSpPr>
          <p:cNvPr id="11" name="TextBox 11"/>
          <p:cNvSpPr txBox="1"/>
          <p:nvPr/>
        </p:nvSpPr>
        <p:spPr>
          <a:xfrm>
            <a:off x="5515190" y="3086100"/>
            <a:ext cx="7257620" cy="735330"/>
          </a:xfrm>
          <a:prstGeom prst="rect">
            <a:avLst/>
          </a:prstGeom>
        </p:spPr>
        <p:txBody>
          <a:bodyPr lIns="0" tIns="0" rIns="0" bIns="0" rtlCol="0" anchor="t">
            <a:spAutoFit/>
          </a:bodyPr>
          <a:lstStyle/>
          <a:p>
            <a:pPr algn="ctr">
              <a:lnSpc>
                <a:spcPts val="5999"/>
              </a:lnSpc>
              <a:spcBef>
                <a:spcPct val="0"/>
              </a:spcBef>
            </a:pPr>
            <a:r>
              <a:rPr lang="en-US" sz="4999" b="1" u="sng" spc="24" dirty="0" err="1">
                <a:solidFill>
                  <a:srgbClr val="3D3D3D"/>
                </a:solidFill>
                <a:latin typeface="Hiragino Kaku Gothic Pro W3" panose="020B0300000000000000" pitchFamily="34" charset="-128"/>
                <a:ea typeface="Hiragino Kaku Gothic Pro W3" panose="020B0300000000000000" pitchFamily="34" charset="-128"/>
              </a:rPr>
              <a:t>私たちが実現したいこと</a:t>
            </a:r>
            <a:endParaRPr lang="en-US" sz="4999" b="1" u="sng" spc="24" dirty="0">
              <a:solidFill>
                <a:srgbClr val="3D3D3D"/>
              </a:solidFill>
              <a:latin typeface="Hiragino Kaku Gothic Pro W3" panose="020B0300000000000000" pitchFamily="34" charset="-128"/>
              <a:ea typeface="Hiragino Kaku Gothic Pro W3" panose="020B0300000000000000"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2436884" y="4986960"/>
            <a:ext cx="10591917" cy="1111073"/>
          </a:xfrm>
          <a:prstGeom prst="rect">
            <a:avLst/>
          </a:prstGeom>
        </p:spPr>
        <p:txBody>
          <a:bodyPr lIns="0" tIns="0" rIns="0" bIns="0" rtlCol="0" anchor="t">
            <a:spAutoFit/>
          </a:bodyPr>
          <a:lstStyle/>
          <a:p>
            <a:pPr>
              <a:lnSpc>
                <a:spcPts val="4375"/>
              </a:lnSpc>
            </a:pPr>
            <a:r>
              <a:rPr lang="en-US" sz="3500" spc="17" dirty="0" err="1">
                <a:solidFill>
                  <a:srgbClr val="3D3D3D"/>
                </a:solidFill>
                <a:latin typeface="Hiragino Kaku Gothic Pro W3" panose="020B0300000000000000" pitchFamily="34" charset="-128"/>
                <a:ea typeface="Hiragino Kaku Gothic Pro W3" panose="020B0300000000000000" pitchFamily="34" charset="-128"/>
              </a:rPr>
              <a:t>お客様からのお問い合わせをメールで受け付けているが、都度kintoneにもその内容を転記している</a:t>
            </a:r>
            <a:r>
              <a:rPr lang="en-US" sz="3500" spc="17" dirty="0">
                <a:solidFill>
                  <a:srgbClr val="3D3D3D"/>
                </a:solidFill>
                <a:latin typeface="Hiragino Kaku Gothic Pro W3" panose="020B0300000000000000" pitchFamily="34" charset="-128"/>
                <a:ea typeface="Hiragino Kaku Gothic Pro W3" panose="020B0300000000000000" pitchFamily="34" charset="-128"/>
              </a:rPr>
              <a:t>。</a:t>
            </a:r>
          </a:p>
        </p:txBody>
      </p:sp>
      <p:sp>
        <p:nvSpPr>
          <p:cNvPr id="4" name="TextBox 4"/>
          <p:cNvSpPr txBox="1"/>
          <p:nvPr/>
        </p:nvSpPr>
        <p:spPr>
          <a:xfrm>
            <a:off x="2436884" y="6776781"/>
            <a:ext cx="11279116" cy="1109919"/>
          </a:xfrm>
          <a:prstGeom prst="rect">
            <a:avLst/>
          </a:prstGeom>
        </p:spPr>
        <p:txBody>
          <a:bodyPr wrap="square" lIns="0" tIns="0" rIns="0" bIns="0" rtlCol="0" anchor="t">
            <a:spAutoFit/>
          </a:bodyPr>
          <a:lstStyle/>
          <a:p>
            <a:pPr>
              <a:lnSpc>
                <a:spcPts val="4375"/>
              </a:lnSpc>
            </a:pPr>
            <a:r>
              <a:rPr lang="en-US" sz="3500" spc="17" dirty="0" err="1">
                <a:solidFill>
                  <a:srgbClr val="3D3D3D"/>
                </a:solidFill>
                <a:latin typeface="Hiragino Kaku Gothic Pro W3" panose="020B0300000000000000" pitchFamily="34" charset="-128"/>
                <a:ea typeface="Hiragino Kaku Gothic Pro W3" panose="020B0300000000000000" pitchFamily="34" charset="-128"/>
              </a:rPr>
              <a:t>メールアドレスの転記ミスが原因で</a:t>
            </a:r>
            <a:r>
              <a:rPr lang="en-US" sz="3500" spc="17" dirty="0">
                <a:solidFill>
                  <a:srgbClr val="3D3D3D"/>
                </a:solidFill>
                <a:latin typeface="Hiragino Kaku Gothic Pro W3" panose="020B0300000000000000" pitchFamily="34" charset="-128"/>
                <a:ea typeface="Hiragino Kaku Gothic Pro W3" panose="020B0300000000000000" pitchFamily="34" charset="-128"/>
              </a:rPr>
              <a:t>、</a:t>
            </a:r>
          </a:p>
          <a:p>
            <a:pPr>
              <a:lnSpc>
                <a:spcPts val="4375"/>
              </a:lnSpc>
            </a:pPr>
            <a:r>
              <a:rPr lang="en-US" sz="3500" spc="17" dirty="0" err="1">
                <a:solidFill>
                  <a:srgbClr val="3D3D3D"/>
                </a:solidFill>
                <a:latin typeface="Hiragino Kaku Gothic Pro W3" panose="020B0300000000000000" pitchFamily="34" charset="-128"/>
                <a:ea typeface="Hiragino Kaku Gothic Pro W3" panose="020B0300000000000000" pitchFamily="34" charset="-128"/>
              </a:rPr>
              <a:t>kintoneに正しい情報が登録されないことがある</a:t>
            </a:r>
            <a:endParaRPr lang="en-US" sz="3500" spc="17" dirty="0">
              <a:solidFill>
                <a:srgbClr val="3D3D3D"/>
              </a:solidFill>
              <a:latin typeface="Hiragino Kaku Gothic Pro W3" panose="020B0300000000000000" pitchFamily="34" charset="-128"/>
              <a:ea typeface="Hiragino Kaku Gothic Pro W3" panose="020B0300000000000000" pitchFamily="34" charset="-128"/>
            </a:endParaRPr>
          </a:p>
        </p:txBody>
      </p:sp>
      <p:grpSp>
        <p:nvGrpSpPr>
          <p:cNvPr id="5" name="Group 5"/>
          <p:cNvGrpSpPr/>
          <p:nvPr/>
        </p:nvGrpSpPr>
        <p:grpSpPr>
          <a:xfrm>
            <a:off x="1677392" y="3381998"/>
            <a:ext cx="500062" cy="50006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8" name="Group 8"/>
          <p:cNvGrpSpPr/>
          <p:nvPr/>
        </p:nvGrpSpPr>
        <p:grpSpPr>
          <a:xfrm>
            <a:off x="1677392" y="5066335"/>
            <a:ext cx="500062" cy="50006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1" name="Group 11"/>
          <p:cNvGrpSpPr/>
          <p:nvPr/>
        </p:nvGrpSpPr>
        <p:grpSpPr>
          <a:xfrm>
            <a:off x="1677392" y="6856156"/>
            <a:ext cx="500062" cy="50006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4AAD"/>
            </a:solidFill>
          </p:spPr>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grpSp>
        <p:nvGrpSpPr>
          <p:cNvPr id="14" name="Group 14"/>
          <p:cNvGrpSpPr/>
          <p:nvPr/>
        </p:nvGrpSpPr>
        <p:grpSpPr>
          <a:xfrm>
            <a:off x="15367744" y="1000125"/>
            <a:ext cx="3615871" cy="3784530"/>
            <a:chOff x="0" y="0"/>
            <a:chExt cx="4821161" cy="5046040"/>
          </a:xfrm>
        </p:grpSpPr>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611"/>
            <a:stretch>
              <a:fillRect/>
            </a:stretch>
          </p:blipFill>
          <p:spPr>
            <a:xfrm>
              <a:off x="0" y="0"/>
              <a:ext cx="4645539" cy="5046040"/>
            </a:xfrm>
            <a:prstGeom prst="rect">
              <a:avLst/>
            </a:prstGeom>
          </p:spPr>
        </p:pic>
        <p:pic>
          <p:nvPicPr>
            <p:cNvPr id="16" name="Picture 16"/>
            <p:cNvPicPr>
              <a:picLocks noChangeAspect="1"/>
            </p:cNvPicPr>
            <p:nvPr/>
          </p:nvPicPr>
          <p:blipFill>
            <a:blip r:embed="rId6"/>
            <a:srcRect/>
            <a:stretch>
              <a:fillRect/>
            </a:stretch>
          </p:blipFill>
          <p:spPr>
            <a:xfrm>
              <a:off x="2935352" y="3020486"/>
              <a:ext cx="1885809" cy="1885809"/>
            </a:xfrm>
            <a:prstGeom prst="rect">
              <a:avLst/>
            </a:prstGeom>
          </p:spPr>
        </p:pic>
        <p:sp>
          <p:nvSpPr>
            <p:cNvPr id="17" name="TextBox 17"/>
            <p:cNvSpPr txBox="1"/>
            <p:nvPr/>
          </p:nvSpPr>
          <p:spPr>
            <a:xfrm>
              <a:off x="221124" y="1735620"/>
              <a:ext cx="4203290" cy="1504001"/>
            </a:xfrm>
            <a:prstGeom prst="rect">
              <a:avLst/>
            </a:prstGeom>
          </p:spPr>
          <p:txBody>
            <a:bodyPr lIns="0" tIns="0" rIns="0" bIns="0" rtlCol="0" anchor="t">
              <a:spAutoFit/>
            </a:bodyPr>
            <a:lstStyle/>
            <a:p>
              <a:pPr>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課題に共感してもらえるとkintone連携サービスの導入がスムーズに進みます</a:t>
              </a:r>
              <a:r>
                <a:rPr lang="en-US" sz="2000" spc="10" dirty="0">
                  <a:solidFill>
                    <a:srgbClr val="000000"/>
                  </a:solidFill>
                  <a:latin typeface="Hiragino Kaku Gothic Pro W3" panose="020B0300000000000000" pitchFamily="34" charset="-128"/>
                  <a:ea typeface="Hiragino Kaku Gothic Pro W3" panose="020B0300000000000000" pitchFamily="34" charset="-128"/>
                </a:rPr>
                <a:t>！</a:t>
              </a:r>
            </a:p>
          </p:txBody>
        </p:sp>
      </p:grpSp>
      <p:grpSp>
        <p:nvGrpSpPr>
          <p:cNvPr id="18" name="Group 18"/>
          <p:cNvGrpSpPr/>
          <p:nvPr/>
        </p:nvGrpSpPr>
        <p:grpSpPr>
          <a:xfrm>
            <a:off x="14706712" y="5171231"/>
            <a:ext cx="3484154" cy="3784530"/>
            <a:chOff x="0" y="0"/>
            <a:chExt cx="4645539" cy="5046040"/>
          </a:xfrm>
        </p:grpSpPr>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611"/>
            <a:stretch>
              <a:fillRect/>
            </a:stretch>
          </p:blipFill>
          <p:spPr>
            <a:xfrm>
              <a:off x="0" y="0"/>
              <a:ext cx="4645539" cy="5046040"/>
            </a:xfrm>
            <a:prstGeom prst="rect">
              <a:avLst/>
            </a:prstGeom>
          </p:spPr>
        </p:pic>
        <p:pic>
          <p:nvPicPr>
            <p:cNvPr id="20" name="Picture 20"/>
            <p:cNvPicPr>
              <a:picLocks noChangeAspect="1"/>
            </p:cNvPicPr>
            <p:nvPr/>
          </p:nvPicPr>
          <p:blipFill>
            <a:blip r:embed="rId9"/>
            <a:srcRect/>
            <a:stretch>
              <a:fillRect/>
            </a:stretch>
          </p:blipFill>
          <p:spPr>
            <a:xfrm>
              <a:off x="404647" y="3018320"/>
              <a:ext cx="1918123" cy="1918123"/>
            </a:xfrm>
            <a:prstGeom prst="rect">
              <a:avLst/>
            </a:prstGeom>
          </p:spPr>
        </p:pic>
        <p:sp>
          <p:nvSpPr>
            <p:cNvPr id="21" name="TextBox 21"/>
            <p:cNvSpPr txBox="1"/>
            <p:nvPr/>
          </p:nvSpPr>
          <p:spPr>
            <a:xfrm>
              <a:off x="281631" y="1532420"/>
              <a:ext cx="4082277" cy="990599"/>
            </a:xfrm>
            <a:prstGeom prst="rect">
              <a:avLst/>
            </a:prstGeom>
          </p:spPr>
          <p:txBody>
            <a:bodyPr lIns="0" tIns="0" rIns="0" bIns="0" rtlCol="0" anchor="t">
              <a:spAutoFit/>
            </a:bodyPr>
            <a:lstStyle/>
            <a:p>
              <a:pPr>
                <a:lnSpc>
                  <a:spcPts val="3000"/>
                </a:lnSpc>
              </a:pPr>
              <a:r>
                <a:rPr lang="en-US" sz="2000" spc="10" dirty="0" err="1">
                  <a:solidFill>
                    <a:srgbClr val="000000"/>
                  </a:solidFill>
                  <a:latin typeface="Hiragino Kaku Gothic Pro W3" panose="020B0300000000000000" pitchFamily="34" charset="-128"/>
                  <a:ea typeface="Hiragino Kaku Gothic Pro W3" panose="020B0300000000000000" pitchFamily="34" charset="-128"/>
                </a:rPr>
                <a:t>課題は実例をもとに具体的に書いてください</a:t>
              </a:r>
              <a:r>
                <a:rPr lang="en-US" sz="2000" spc="10" dirty="0">
                  <a:solidFill>
                    <a:srgbClr val="000000"/>
                  </a:solidFill>
                  <a:latin typeface="Hiragino Kaku Gothic Pro W3" panose="020B0300000000000000" pitchFamily="34" charset="-128"/>
                  <a:ea typeface="Hiragino Kaku Gothic Pro W3" panose="020B0300000000000000" pitchFamily="34" charset="-128"/>
                </a:rPr>
                <a:t>。</a:t>
              </a:r>
            </a:p>
          </p:txBody>
        </p:sp>
      </p:grpSp>
      <p:sp>
        <p:nvSpPr>
          <p:cNvPr id="22" name="TextBox 22"/>
          <p:cNvSpPr txBox="1"/>
          <p:nvPr/>
        </p:nvSpPr>
        <p:spPr>
          <a:xfrm>
            <a:off x="2436884" y="3294387"/>
            <a:ext cx="10591917" cy="1109919"/>
          </a:xfrm>
          <a:prstGeom prst="rect">
            <a:avLst/>
          </a:prstGeom>
        </p:spPr>
        <p:txBody>
          <a:bodyPr lIns="0" tIns="0" rIns="0" bIns="0" rtlCol="0" anchor="t">
            <a:spAutoFit/>
          </a:bodyPr>
          <a:lstStyle/>
          <a:p>
            <a:pPr>
              <a:lnSpc>
                <a:spcPts val="4375"/>
              </a:lnSpc>
            </a:pPr>
            <a:r>
              <a:rPr lang="en-US" sz="3500" spc="17" dirty="0" err="1">
                <a:solidFill>
                  <a:srgbClr val="3D3D3D"/>
                </a:solidFill>
                <a:latin typeface="Hiragino Kaku Gothic Pro W3" panose="020B0300000000000000" pitchFamily="34" charset="-128"/>
                <a:ea typeface="Hiragino Kaku Gothic Pro W3" panose="020B0300000000000000" pitchFamily="34" charset="-128"/>
              </a:rPr>
              <a:t>Googleフォームで募集したセミナー申し込み情報を</a:t>
            </a:r>
            <a:endParaRPr lang="en-US" sz="3500" spc="17" dirty="0">
              <a:solidFill>
                <a:srgbClr val="3D3D3D"/>
              </a:solidFill>
              <a:latin typeface="Hiragino Kaku Gothic Pro W3" panose="020B0300000000000000" pitchFamily="34" charset="-128"/>
              <a:ea typeface="Hiragino Kaku Gothic Pro W3" panose="020B0300000000000000" pitchFamily="34" charset="-128"/>
            </a:endParaRPr>
          </a:p>
          <a:p>
            <a:pPr>
              <a:lnSpc>
                <a:spcPts val="4375"/>
              </a:lnSpc>
            </a:pPr>
            <a:r>
              <a:rPr lang="en-US" sz="3500" spc="17" dirty="0" err="1">
                <a:solidFill>
                  <a:srgbClr val="3D3D3D"/>
                </a:solidFill>
                <a:latin typeface="Hiragino Kaku Gothic Pro W3" panose="020B0300000000000000" pitchFamily="34" charset="-128"/>
                <a:ea typeface="Hiragino Kaku Gothic Pro W3" panose="020B0300000000000000" pitchFamily="34" charset="-128"/>
              </a:rPr>
              <a:t>その都度kintoneに転記している</a:t>
            </a:r>
            <a:r>
              <a:rPr lang="en-US" sz="3500" spc="17" dirty="0">
                <a:solidFill>
                  <a:srgbClr val="3D3D3D"/>
                </a:solidFill>
                <a:latin typeface="Hiragino Kaku Gothic Pro W3" panose="020B0300000000000000" pitchFamily="34" charset="-128"/>
                <a:ea typeface="Hiragino Kaku Gothic Pro W3" panose="020B0300000000000000" pitchFamily="34" charset="-128"/>
              </a:rPr>
              <a:t>。</a:t>
            </a:r>
          </a:p>
        </p:txBody>
      </p:sp>
      <p:sp>
        <p:nvSpPr>
          <p:cNvPr id="23" name="TextBox 23"/>
          <p:cNvSpPr txBox="1"/>
          <p:nvPr/>
        </p:nvSpPr>
        <p:spPr>
          <a:xfrm>
            <a:off x="1028700" y="1000125"/>
            <a:ext cx="13678012" cy="661784"/>
          </a:xfrm>
          <a:prstGeom prst="rect">
            <a:avLst/>
          </a:prstGeom>
        </p:spPr>
        <p:txBody>
          <a:bodyPr wrap="square" lIns="0" tIns="0" rIns="0" bIns="0" rtlCol="0" anchor="t">
            <a:spAutoFit/>
          </a:bodyPr>
          <a:lstStyle/>
          <a:p>
            <a:pPr>
              <a:lnSpc>
                <a:spcPts val="5399"/>
              </a:lnSpc>
              <a:spcBef>
                <a:spcPct val="0"/>
              </a:spcBef>
            </a:pPr>
            <a:r>
              <a:rPr lang="en-US" sz="4499" b="1" spc="22" dirty="0">
                <a:solidFill>
                  <a:srgbClr val="545454"/>
                </a:solidFill>
                <a:latin typeface="Hiragino Kaku Gothic Pro W3" panose="020B0300000000000000" pitchFamily="34" charset="-128"/>
                <a:ea typeface="Hiragino Kaku Gothic Pro W3" panose="020B0300000000000000" pitchFamily="34" charset="-128"/>
              </a:rPr>
              <a:t>「</a:t>
            </a:r>
            <a:r>
              <a:rPr lang="en-US" sz="4499" b="1" spc="22" dirty="0" err="1">
                <a:solidFill>
                  <a:srgbClr val="004AAD"/>
                </a:solidFill>
                <a:latin typeface="Hiragino Kaku Gothic Pro W3" panose="020B0300000000000000" pitchFamily="34" charset="-128"/>
                <a:ea typeface="Hiragino Kaku Gothic Pro W3" panose="020B0300000000000000" pitchFamily="34" charset="-128"/>
              </a:rPr>
              <a:t>転記作業</a:t>
            </a:r>
            <a:r>
              <a:rPr lang="en-US" sz="4499" b="1" spc="22" dirty="0" err="1">
                <a:solidFill>
                  <a:srgbClr val="545454"/>
                </a:solidFill>
                <a:latin typeface="Hiragino Kaku Gothic Pro W3" panose="020B0300000000000000" pitchFamily="34" charset="-128"/>
                <a:ea typeface="Hiragino Kaku Gothic Pro W3" panose="020B0300000000000000" pitchFamily="34" charset="-128"/>
              </a:rPr>
              <a:t>」に課題を感じています</a:t>
            </a:r>
            <a:endParaRPr lang="en-US" sz="4499" b="1" spc="22" dirty="0">
              <a:solidFill>
                <a:srgbClr val="545454"/>
              </a:solidFill>
              <a:latin typeface="Hiragino Kaku Gothic Pro W3" panose="020B0300000000000000" pitchFamily="34" charset="-128"/>
              <a:ea typeface="Hiragino Kaku Gothic Pro W3" panose="020B0300000000000000"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3922670" y="1849014"/>
            <a:ext cx="10442660" cy="6588972"/>
            <a:chOff x="0" y="0"/>
            <a:chExt cx="2750330" cy="1735367"/>
          </a:xfrm>
        </p:grpSpPr>
        <p:sp>
          <p:nvSpPr>
            <p:cNvPr id="4" name="Freeform 4"/>
            <p:cNvSpPr/>
            <p:nvPr/>
          </p:nvSpPr>
          <p:spPr>
            <a:xfrm>
              <a:off x="0" y="0"/>
              <a:ext cx="2750330" cy="1735367"/>
            </a:xfrm>
            <a:custGeom>
              <a:avLst/>
              <a:gdLst/>
              <a:ahLst/>
              <a:cxnLst/>
              <a:rect l="l" t="t" r="r" b="b"/>
              <a:pathLst>
                <a:path w="2750330" h="1735367">
                  <a:moveTo>
                    <a:pt x="37810" y="0"/>
                  </a:moveTo>
                  <a:lnTo>
                    <a:pt x="2712520" y="0"/>
                  </a:lnTo>
                  <a:cubicBezTo>
                    <a:pt x="2733402" y="0"/>
                    <a:pt x="2750330" y="16928"/>
                    <a:pt x="2750330" y="37810"/>
                  </a:cubicBezTo>
                  <a:lnTo>
                    <a:pt x="2750330" y="1697557"/>
                  </a:lnTo>
                  <a:cubicBezTo>
                    <a:pt x="2750330" y="1718439"/>
                    <a:pt x="2733402" y="1735367"/>
                    <a:pt x="2712520" y="1735367"/>
                  </a:cubicBezTo>
                  <a:lnTo>
                    <a:pt x="37810" y="1735367"/>
                  </a:lnTo>
                  <a:cubicBezTo>
                    <a:pt x="16928" y="1735367"/>
                    <a:pt x="0" y="1718439"/>
                    <a:pt x="0" y="1697557"/>
                  </a:cubicBezTo>
                  <a:lnTo>
                    <a:pt x="0" y="37810"/>
                  </a:lnTo>
                  <a:cubicBezTo>
                    <a:pt x="0" y="16928"/>
                    <a:pt x="16928" y="0"/>
                    <a:pt x="37810" y="0"/>
                  </a:cubicBezTo>
                  <a:close/>
                </a:path>
              </a:pathLst>
            </a:custGeom>
            <a:solidFill>
              <a:srgbClr val="B9EAFF"/>
            </a:solidFill>
          </p:spPr>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400"/>
                </a:lnSpc>
              </a:pPr>
              <a:endParaRPr>
                <a:latin typeface="Hiragino Kaku Gothic Pro W3" panose="020B0300000000000000" pitchFamily="34" charset="-128"/>
                <a:ea typeface="Hiragino Kaku Gothic Pro W3" panose="020B0300000000000000" pitchFamily="34" charset="-128"/>
              </a:endParaRPr>
            </a:p>
          </p:txBody>
        </p:sp>
      </p:grpSp>
      <p:sp>
        <p:nvSpPr>
          <p:cNvPr id="6" name="TextBox 6"/>
          <p:cNvSpPr txBox="1"/>
          <p:nvPr/>
        </p:nvSpPr>
        <p:spPr>
          <a:xfrm>
            <a:off x="4214283" y="2561653"/>
            <a:ext cx="9859432" cy="2448234"/>
          </a:xfrm>
          <a:prstGeom prst="rect">
            <a:avLst/>
          </a:prstGeom>
        </p:spPr>
        <p:txBody>
          <a:bodyPr lIns="0" tIns="0" rIns="0" bIns="0" rtlCol="0" anchor="t">
            <a:spAutoFit/>
          </a:bodyPr>
          <a:lstStyle/>
          <a:p>
            <a:pPr algn="ctr">
              <a:lnSpc>
                <a:spcPts val="4799"/>
              </a:lnSpc>
            </a:pPr>
            <a:r>
              <a:rPr lang="en-US" sz="3999" spc="19" dirty="0" err="1">
                <a:solidFill>
                  <a:srgbClr val="3D3D3D"/>
                </a:solidFill>
                <a:latin typeface="Hiragino Kaku Gothic Pro W3" panose="020B0300000000000000" pitchFamily="34" charset="-128"/>
                <a:ea typeface="Hiragino Kaku Gothic Pro W3" panose="020B0300000000000000" pitchFamily="34" charset="-128"/>
              </a:rPr>
              <a:t>課題を解決するために調査し</a:t>
            </a:r>
            <a:endParaRPr lang="en-US" sz="3999" spc="19" dirty="0">
              <a:solidFill>
                <a:srgbClr val="3D3D3D"/>
              </a:solidFill>
              <a:latin typeface="Hiragino Kaku Gothic Pro W3" panose="020B0300000000000000" pitchFamily="34" charset="-128"/>
              <a:ea typeface="Hiragino Kaku Gothic Pro W3" panose="020B0300000000000000" pitchFamily="34" charset="-128"/>
            </a:endParaRPr>
          </a:p>
          <a:p>
            <a:pPr algn="ctr">
              <a:lnSpc>
                <a:spcPts val="4799"/>
              </a:lnSpc>
            </a:pPr>
            <a:r>
              <a:rPr lang="en-US" sz="3999" spc="19" dirty="0" err="1">
                <a:solidFill>
                  <a:srgbClr val="3D3D3D"/>
                </a:solidFill>
                <a:latin typeface="Hiragino Kaku Gothic Pro W3" panose="020B0300000000000000" pitchFamily="34" charset="-128"/>
                <a:ea typeface="Hiragino Kaku Gothic Pro W3" panose="020B0300000000000000" pitchFamily="34" charset="-128"/>
              </a:rPr>
              <a:t>見つけたのが</a:t>
            </a:r>
            <a:endParaRPr lang="en-US" sz="3999" spc="19" dirty="0">
              <a:solidFill>
                <a:srgbClr val="3D3D3D"/>
              </a:solidFill>
              <a:latin typeface="Hiragino Kaku Gothic Pro W3" panose="020B0300000000000000" pitchFamily="34" charset="-128"/>
              <a:ea typeface="Hiragino Kaku Gothic Pro W3" panose="020B0300000000000000" pitchFamily="34" charset="-128"/>
            </a:endParaRPr>
          </a:p>
          <a:p>
            <a:pPr algn="ctr">
              <a:lnSpc>
                <a:spcPts val="4799"/>
              </a:lnSpc>
              <a:spcBef>
                <a:spcPct val="0"/>
              </a:spcBef>
            </a:pPr>
            <a:r>
              <a:rPr lang="en-US" sz="3999" spc="19" dirty="0" err="1">
                <a:solidFill>
                  <a:srgbClr val="3D3D3D"/>
                </a:solidFill>
                <a:latin typeface="Hiragino Kaku Gothic Pro W3" panose="020B0300000000000000" pitchFamily="34" charset="-128"/>
                <a:ea typeface="Hiragino Kaku Gothic Pro W3" panose="020B0300000000000000" pitchFamily="34" charset="-128"/>
              </a:rPr>
              <a:t>kintoneに接続して</a:t>
            </a:r>
            <a:r>
              <a:rPr lang="en-US" sz="3999" spc="19" dirty="0">
                <a:solidFill>
                  <a:srgbClr val="3D3D3D"/>
                </a:solidFill>
                <a:latin typeface="Hiragino Kaku Gothic Pro W3" panose="020B0300000000000000" pitchFamily="34" charset="-128"/>
                <a:ea typeface="Hiragino Kaku Gothic Pro W3" panose="020B0300000000000000" pitchFamily="34" charset="-128"/>
              </a:rPr>
              <a:t>、</a:t>
            </a:r>
          </a:p>
          <a:p>
            <a:pPr algn="ctr">
              <a:lnSpc>
                <a:spcPts val="4799"/>
              </a:lnSpc>
              <a:spcBef>
                <a:spcPct val="0"/>
              </a:spcBef>
            </a:pPr>
            <a:r>
              <a:rPr lang="en-US" sz="3999" spc="19" dirty="0" err="1">
                <a:solidFill>
                  <a:srgbClr val="3D3D3D"/>
                </a:solidFill>
                <a:latin typeface="Hiragino Kaku Gothic Pro W3" panose="020B0300000000000000" pitchFamily="34" charset="-128"/>
                <a:ea typeface="Hiragino Kaku Gothic Pro W3" panose="020B0300000000000000" pitchFamily="34" charset="-128"/>
              </a:rPr>
              <a:t>kintoneで出来ることを拡大した</a:t>
            </a:r>
            <a:endParaRPr lang="en-US" sz="3999" spc="19" dirty="0">
              <a:solidFill>
                <a:srgbClr val="3D3D3D"/>
              </a:solidFill>
              <a:latin typeface="Hiragino Kaku Gothic Pro W3" panose="020B0300000000000000" pitchFamily="34" charset="-128"/>
              <a:ea typeface="Hiragino Kaku Gothic Pro W3" panose="020B0300000000000000" pitchFamily="34" charset="-128"/>
            </a:endParaRPr>
          </a:p>
        </p:txBody>
      </p:sp>
      <p:sp>
        <p:nvSpPr>
          <p:cNvPr id="7" name="TextBox 7"/>
          <p:cNvSpPr txBox="1"/>
          <p:nvPr/>
        </p:nvSpPr>
        <p:spPr>
          <a:xfrm>
            <a:off x="5152145" y="5752520"/>
            <a:ext cx="7983707" cy="2308324"/>
          </a:xfrm>
          <a:prstGeom prst="rect">
            <a:avLst/>
          </a:prstGeom>
        </p:spPr>
        <p:txBody>
          <a:bodyPr lIns="0" tIns="0" rIns="0" bIns="0" rtlCol="0" anchor="t">
            <a:spAutoFit/>
          </a:bodyPr>
          <a:lstStyle/>
          <a:p>
            <a:pPr algn="ctr">
              <a:lnSpc>
                <a:spcPts val="9000"/>
              </a:lnSpc>
              <a:spcBef>
                <a:spcPct val="0"/>
              </a:spcBef>
            </a:pPr>
            <a:r>
              <a:rPr lang="en-US" sz="7500" b="1" spc="37" dirty="0" err="1">
                <a:solidFill>
                  <a:srgbClr val="3D3D3D"/>
                </a:solidFill>
                <a:latin typeface="Hiragino Kaku Gothic Pro W3" panose="020B0300000000000000" pitchFamily="34" charset="-128"/>
                <a:ea typeface="Hiragino Kaku Gothic Pro W3" panose="020B0300000000000000" pitchFamily="34" charset="-128"/>
              </a:rPr>
              <a:t>プラグイン</a:t>
            </a:r>
            <a:endParaRPr lang="en-US" sz="7500" b="1" spc="37" dirty="0">
              <a:solidFill>
                <a:srgbClr val="3D3D3D"/>
              </a:solidFill>
              <a:latin typeface="Hiragino Kaku Gothic Pro W3" panose="020B0300000000000000" pitchFamily="34" charset="-128"/>
              <a:ea typeface="Hiragino Kaku Gothic Pro W3" panose="020B0300000000000000" pitchFamily="34" charset="-128"/>
            </a:endParaRPr>
          </a:p>
          <a:p>
            <a:pPr algn="ctr">
              <a:lnSpc>
                <a:spcPts val="9000"/>
              </a:lnSpc>
              <a:spcBef>
                <a:spcPct val="0"/>
              </a:spcBef>
            </a:pPr>
            <a:r>
              <a:rPr lang="en-US" sz="7500" b="1" spc="37" dirty="0" err="1">
                <a:solidFill>
                  <a:srgbClr val="3D3D3D"/>
                </a:solidFill>
                <a:latin typeface="Hiragino Kaku Gothic Pro W3" panose="020B0300000000000000" pitchFamily="34" charset="-128"/>
                <a:ea typeface="Hiragino Kaku Gothic Pro W3" panose="020B0300000000000000" pitchFamily="34" charset="-128"/>
              </a:rPr>
              <a:t>連携サービス</a:t>
            </a:r>
            <a:endParaRPr lang="en-US" sz="7500" b="1" spc="37" dirty="0">
              <a:solidFill>
                <a:srgbClr val="3D3D3D"/>
              </a:solidFill>
              <a:latin typeface="Hiragino Kaku Gothic Pro W3" panose="020B0300000000000000" pitchFamily="34" charset="-128"/>
              <a:ea typeface="Hiragino Kaku Gothic Pro W3" panose="020B0300000000000000"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3" name="TextBox 33"/>
          <p:cNvSpPr txBox="1"/>
          <p:nvPr/>
        </p:nvSpPr>
        <p:spPr>
          <a:xfrm>
            <a:off x="1028700" y="1000125"/>
            <a:ext cx="14654631" cy="659540"/>
          </a:xfrm>
          <a:prstGeom prst="rect">
            <a:avLst/>
          </a:prstGeom>
        </p:spPr>
        <p:txBody>
          <a:bodyPr lIns="0" tIns="0" rIns="0" bIns="0" rtlCol="0" anchor="t">
            <a:spAutoFit/>
          </a:bodyPr>
          <a:lstStyle/>
          <a:p>
            <a:pPr>
              <a:lnSpc>
                <a:spcPts val="5399"/>
              </a:lnSpc>
              <a:spcBef>
                <a:spcPct val="0"/>
              </a:spcBef>
            </a:pPr>
            <a:r>
              <a:rPr lang="en-US" sz="4499" b="1" spc="22" dirty="0" err="1">
                <a:solidFill>
                  <a:srgbClr val="FFC000"/>
                </a:solidFill>
                <a:latin typeface="Hiragino Kaku Gothic Pro W3" panose="020B0300000000000000" pitchFamily="34" charset="-128"/>
                <a:ea typeface="Hiragino Kaku Gothic Pro W3" panose="020B0300000000000000" pitchFamily="34" charset="-128"/>
              </a:rPr>
              <a:t>kintone</a:t>
            </a:r>
            <a:r>
              <a:rPr lang="en-US" sz="4499" b="1" spc="22" dirty="0">
                <a:solidFill>
                  <a:srgbClr val="3D3D3D"/>
                </a:solidFill>
                <a:latin typeface="Hiragino Kaku Gothic Pro W3" panose="020B0300000000000000" pitchFamily="34" charset="-128"/>
                <a:ea typeface="Hiragino Kaku Gothic Pro W3" panose="020B0300000000000000" pitchFamily="34" charset="-128"/>
              </a:rPr>
              <a:t> </a:t>
            </a:r>
            <a:r>
              <a:rPr lang="en-US" sz="4499" spc="22" dirty="0" err="1">
                <a:solidFill>
                  <a:srgbClr val="3D3D3D"/>
                </a:solidFill>
                <a:latin typeface="Hiragino Kaku Gothic Pro W3" panose="020B0300000000000000" pitchFamily="34" charset="-128"/>
                <a:ea typeface="Hiragino Kaku Gothic Pro W3" panose="020B0300000000000000" pitchFamily="34" charset="-128"/>
              </a:rPr>
              <a:t>だけではできない課題を解決できる</a:t>
            </a:r>
            <a:endParaRPr lang="en-US" sz="4499" spc="22" dirty="0">
              <a:solidFill>
                <a:srgbClr val="3D3D3D"/>
              </a:solidFill>
              <a:latin typeface="Hiragino Kaku Gothic Pro W3" panose="020B0300000000000000" pitchFamily="34" charset="-128"/>
              <a:ea typeface="Hiragino Kaku Gothic Pro W3" panose="020B0300000000000000" pitchFamily="34" charset="-128"/>
            </a:endParaRPr>
          </a:p>
        </p:txBody>
      </p:sp>
      <p:pic>
        <p:nvPicPr>
          <p:cNvPr id="37" name="Picture 2">
            <a:extLst>
              <a:ext uri="{FF2B5EF4-FFF2-40B4-BE49-F238E27FC236}">
                <a16:creationId xmlns:a16="http://schemas.microsoft.com/office/drawing/2014/main" id="{011AA952-A677-8766-8CDE-596C0FEB4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2694937"/>
            <a:ext cx="11514666" cy="64770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3">
            <a:extLst>
              <a:ext uri="{FF2B5EF4-FFF2-40B4-BE49-F238E27FC236}">
                <a16:creationId xmlns:a16="http://schemas.microsoft.com/office/drawing/2014/main" id="{D8AFA828-B565-E492-3848-0228B84FD14F}"/>
              </a:ext>
            </a:extLst>
          </p:cNvPr>
          <p:cNvSpPr txBox="1"/>
          <p:nvPr/>
        </p:nvSpPr>
        <p:spPr>
          <a:xfrm>
            <a:off x="13030200" y="6491139"/>
            <a:ext cx="4660315" cy="2446824"/>
          </a:xfrm>
          <a:prstGeom prst="rect">
            <a:avLst/>
          </a:prstGeom>
        </p:spPr>
        <p:txBody>
          <a:bodyPr wrap="square" lIns="0" tIns="0" rIns="0" bIns="0" rtlCol="0" anchor="t">
            <a:spAutoFit/>
          </a:bodyPr>
          <a:lstStyle/>
          <a:p>
            <a:pPr algn="ctr">
              <a:lnSpc>
                <a:spcPts val="5399"/>
              </a:lnSpc>
              <a:spcBef>
                <a:spcPct val="0"/>
              </a:spcBef>
            </a:pPr>
            <a:r>
              <a:rPr lang="en-US" sz="2400" spc="22" dirty="0" err="1">
                <a:solidFill>
                  <a:srgbClr val="636566"/>
                </a:solidFill>
                <a:latin typeface="Hiragino Kaku Gothic Pro W3" panose="020B0300000000000000" pitchFamily="34" charset="-128"/>
                <a:ea typeface="Hiragino Kaku Gothic Pro W3" panose="020B0300000000000000" pitchFamily="34" charset="-128"/>
              </a:rPr>
              <a:t>様々なサービスがありますが</a:t>
            </a:r>
            <a:r>
              <a:rPr lang="en-US" sz="2400" spc="22" dirty="0">
                <a:solidFill>
                  <a:srgbClr val="636566"/>
                </a:solidFill>
                <a:latin typeface="Hiragino Kaku Gothic Pro W3" panose="020B0300000000000000" pitchFamily="34" charset="-128"/>
                <a:ea typeface="Hiragino Kaku Gothic Pro W3" panose="020B0300000000000000" pitchFamily="34" charset="-128"/>
              </a:rPr>
              <a:t>、</a:t>
            </a:r>
          </a:p>
          <a:p>
            <a:pPr algn="ctr">
              <a:lnSpc>
                <a:spcPts val="5399"/>
              </a:lnSpc>
              <a:spcBef>
                <a:spcPct val="0"/>
              </a:spcBef>
            </a:pPr>
            <a:endParaRPr lang="en-US" sz="2400" spc="22" dirty="0">
              <a:solidFill>
                <a:srgbClr val="636566"/>
              </a:solidFill>
              <a:latin typeface="Hiragino Kaku Gothic Pro W3" panose="020B0300000000000000" pitchFamily="34" charset="-128"/>
              <a:ea typeface="Hiragino Kaku Gothic Pro W3" panose="020B0300000000000000" pitchFamily="34" charset="-128"/>
            </a:endParaRPr>
          </a:p>
          <a:p>
            <a:pPr algn="ctr">
              <a:lnSpc>
                <a:spcPts val="5399"/>
              </a:lnSpc>
              <a:spcBef>
                <a:spcPct val="0"/>
              </a:spcBef>
            </a:pPr>
            <a:endParaRPr lang="en-US" sz="2400" spc="22" dirty="0">
              <a:solidFill>
                <a:srgbClr val="636566"/>
              </a:solidFill>
              <a:latin typeface="Hiragino Kaku Gothic Pro W3" panose="020B0300000000000000" pitchFamily="34" charset="-128"/>
              <a:ea typeface="Hiragino Kaku Gothic Pro W3" panose="020B0300000000000000" pitchFamily="34" charset="-128"/>
            </a:endParaRPr>
          </a:p>
          <a:p>
            <a:pPr algn="ctr">
              <a:spcBef>
                <a:spcPct val="0"/>
              </a:spcBef>
            </a:pPr>
            <a:r>
              <a:rPr lang="en-US" sz="2400" spc="22" dirty="0" err="1">
                <a:solidFill>
                  <a:srgbClr val="636566"/>
                </a:solidFill>
                <a:latin typeface="Hiragino Kaku Gothic Pro W3" panose="020B0300000000000000" pitchFamily="34" charset="-128"/>
                <a:ea typeface="Hiragino Kaku Gothic Pro W3" panose="020B0300000000000000" pitchFamily="34" charset="-128"/>
              </a:rPr>
              <a:t>に注目しました</a:t>
            </a:r>
            <a:r>
              <a:rPr lang="en-US" sz="2400" spc="22" dirty="0">
                <a:solidFill>
                  <a:srgbClr val="636566"/>
                </a:solidFill>
                <a:latin typeface="Hiragino Kaku Gothic Pro W3" panose="020B0300000000000000" pitchFamily="34" charset="-128"/>
                <a:ea typeface="Hiragino Kaku Gothic Pro W3" panose="020B0300000000000000" pitchFamily="34" charset="-128"/>
              </a:rPr>
              <a:t>。</a:t>
            </a:r>
          </a:p>
        </p:txBody>
      </p:sp>
      <p:pic>
        <p:nvPicPr>
          <p:cNvPr id="3" name="図 2" descr="テキスト, ロゴ&#10;&#10;自動的に生成された説明">
            <a:extLst>
              <a:ext uri="{FF2B5EF4-FFF2-40B4-BE49-F238E27FC236}">
                <a16:creationId xmlns:a16="http://schemas.microsoft.com/office/drawing/2014/main" id="{18438A73-8798-8327-C000-FB16E8585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45757" y="6896100"/>
            <a:ext cx="5029200" cy="200162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2444</TotalTime>
  <Words>1180</Words>
  <Application>Microsoft Macintosh PowerPoint</Application>
  <PresentationFormat>ユーザー設定</PresentationFormat>
  <Paragraphs>291</Paragraphs>
  <Slides>23</Slides>
  <Notes>12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23</vt:i4>
      </vt:variant>
    </vt:vector>
  </HeadingPairs>
  <TitlesOfParts>
    <vt:vector size="30" baseType="lpstr">
      <vt:lpstr>Hiragino Kaku Gothic Pro W3</vt:lpstr>
      <vt:lpstr>Calibri</vt:lpstr>
      <vt:lpstr>Hiragino Kaku Gothic Pro W6</vt:lpstr>
      <vt:lpstr>游ゴシック</vt:lpstr>
      <vt:lpstr>Roboto</vt:lpstr>
      <vt:lpstr>Arial</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安否確認サービス2導入提案書_標準タイプ</dc:title>
  <cp:lastModifiedBy>木村 瑠里</cp:lastModifiedBy>
  <cp:revision>15</cp:revision>
  <dcterms:created xsi:type="dcterms:W3CDTF">2006-08-16T00:00:00Z</dcterms:created>
  <dcterms:modified xsi:type="dcterms:W3CDTF">2023-03-23T01:59:50Z</dcterms:modified>
  <dc:identifier>DAFVc4UzYKw</dc:identifier>
</cp:coreProperties>
</file>