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327" r:id="rId3"/>
    <p:sldId id="258" r:id="rId4"/>
    <p:sldId id="259" r:id="rId5"/>
    <p:sldId id="260" r:id="rId6"/>
    <p:sldId id="261" r:id="rId7"/>
    <p:sldId id="262" r:id="rId8"/>
    <p:sldId id="265" r:id="rId9"/>
    <p:sldId id="266" r:id="rId10"/>
    <p:sldId id="267" r:id="rId11"/>
    <p:sldId id="271" r:id="rId12"/>
    <p:sldId id="269" r:id="rId13"/>
    <p:sldId id="328" r:id="rId14"/>
    <p:sldId id="330" r:id="rId15"/>
    <p:sldId id="331" r:id="rId16"/>
    <p:sldId id="334" r:id="rId17"/>
    <p:sldId id="335" r:id="rId18"/>
    <p:sldId id="333" r:id="rId19"/>
    <p:sldId id="270" r:id="rId20"/>
    <p:sldId id="274" r:id="rId21"/>
    <p:sldId id="296" r:id="rId22"/>
    <p:sldId id="310"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Hiragino Kaku Gothic Pro W3" panose="020B0300000000000000" pitchFamily="34" charset="-128"/>
      <p:regular r:id="rId29"/>
    </p:embeddedFont>
    <p:embeddedFont>
      <p:font typeface="Roboto" panose="02000000000000000000" pitchFamily="2" charset="0"/>
      <p:regular r:id="rId30"/>
      <p:bold r:id="rId31"/>
      <p:italic r:id="rId32"/>
      <p:boldItalic r:id="rId33"/>
    </p:embeddedFont>
    <p:embeddedFont>
      <p:font typeface="游ゴシック" panose="020B0400000000000000" pitchFamily="34" charset="-128"/>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DFF"/>
    <a:srgbClr val="E5EFF6"/>
    <a:srgbClr val="004AAD"/>
    <a:srgbClr val="51A5CE"/>
    <a:srgbClr val="221715"/>
    <a:srgbClr val="F6EA7B"/>
    <a:srgbClr val="6365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09" autoAdjust="0"/>
    <p:restoredTop sz="81761" autoAdjust="0"/>
  </p:normalViewPr>
  <p:slideViewPr>
    <p:cSldViewPr>
      <p:cViewPr varScale="1">
        <p:scale>
          <a:sx n="66" d="100"/>
          <a:sy n="66" d="100"/>
        </p:scale>
        <p:origin x="744" y="208"/>
      </p:cViewPr>
      <p:guideLst>
        <p:guide orient="horz" pos="216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8233D-8218-1B47-BE77-66D60187E6E6}" type="datetimeFigureOut">
              <a:rPr kumimoji="1" lang="ja-JP" altLang="en-US" smtClean="0"/>
              <a:t>2023/3/23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C8CCF-0E0E-4B49-B616-31149C91A2E5}" type="slidenum">
              <a:rPr kumimoji="1" lang="ja-JP" altLang="en-US" smtClean="0"/>
              <a:t>‹#›</a:t>
            </a:fld>
            <a:endParaRPr kumimoji="1" lang="ja-JP" altLang="en-US"/>
          </a:p>
        </p:txBody>
      </p:sp>
    </p:spTree>
    <p:extLst>
      <p:ext uri="{BB962C8B-B14F-4D97-AF65-F5344CB8AC3E}">
        <p14:creationId xmlns:p14="http://schemas.microsoft.com/office/powerpoint/2010/main" val="2847507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a:t>
            </a:fld>
            <a:endParaRPr kumimoji="1" lang="ja-JP" altLang="en-US"/>
          </a:p>
        </p:txBody>
      </p:sp>
    </p:spTree>
    <p:extLst>
      <p:ext uri="{BB962C8B-B14F-4D97-AF65-F5344CB8AC3E}">
        <p14:creationId xmlns:p14="http://schemas.microsoft.com/office/powerpoint/2010/main" val="57142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a:effectLst/>
                <a:latin typeface="Roboto" panose="020F0502020204030204" pitchFamily="34" charset="0"/>
              </a:rPr>
              <a:t>こちらの</a:t>
            </a:r>
            <a:r>
              <a:rPr lang="en-US" altLang="ja-JP" b="0" i="0" dirty="0">
                <a:effectLst/>
                <a:latin typeface="Roboto" panose="020F0502020204030204" pitchFamily="34" charset="0"/>
              </a:rPr>
              <a:t>URL</a:t>
            </a:r>
            <a:r>
              <a:rPr lang="ja-JP" altLang="en-US" b="0" i="0">
                <a:effectLst/>
                <a:latin typeface="Roboto" panose="020F0502020204030204" pitchFamily="34" charset="0"/>
              </a:rPr>
              <a:t>より、他社事例をご確認いただけます。</a:t>
            </a:r>
            <a:endParaRPr lang="en" altLang="ja-JP" b="0" i="0" dirty="0">
              <a:effectLst/>
              <a:latin typeface="Roboto" panose="020F0502020204030204" pitchFamily="34" charset="0"/>
            </a:endParaRPr>
          </a:p>
          <a:p>
            <a:r>
              <a:rPr lang="en-US" altLang="ja-JP" b="0" i="0" dirty="0">
                <a:effectLst/>
                <a:latin typeface="Roboto" panose="020F0502020204030204" pitchFamily="34" charset="0"/>
              </a:rPr>
              <a:t>https://</a:t>
            </a:r>
            <a:r>
              <a:rPr lang="en-US" altLang="ja-JP" b="0" i="0" dirty="0" err="1">
                <a:effectLst/>
                <a:latin typeface="Roboto" panose="020F0502020204030204" pitchFamily="34" charset="0"/>
              </a:rPr>
              <a:t>kintoneapp.com</a:t>
            </a:r>
            <a:r>
              <a:rPr lang="en-US" altLang="ja-JP" b="0" i="0" dirty="0">
                <a:effectLst/>
                <a:latin typeface="Roboto" panose="020F0502020204030204" pitchFamily="34" charset="0"/>
              </a:rPr>
              <a:t>/</a:t>
            </a:r>
            <a:r>
              <a:rPr lang="en-US" altLang="ja-JP" b="0" i="0" dirty="0" err="1">
                <a:effectLst/>
                <a:latin typeface="Roboto" panose="020F0502020204030204" pitchFamily="34" charset="0"/>
              </a:rPr>
              <a:t>case.html</a:t>
            </a:r>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19</a:t>
            </a:fld>
            <a:endParaRPr kumimoji="1" lang="ja-JP" altLang="en-US"/>
          </a:p>
        </p:txBody>
      </p:sp>
    </p:spTree>
    <p:extLst>
      <p:ext uri="{BB962C8B-B14F-4D97-AF65-F5344CB8AC3E}">
        <p14:creationId xmlns:p14="http://schemas.microsoft.com/office/powerpoint/2010/main" val="91321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20</a:t>
            </a:fld>
            <a:endParaRPr kumimoji="1" lang="ja-JP" altLang="en-US"/>
          </a:p>
        </p:txBody>
      </p:sp>
    </p:spTree>
    <p:extLst>
      <p:ext uri="{BB962C8B-B14F-4D97-AF65-F5344CB8AC3E}">
        <p14:creationId xmlns:p14="http://schemas.microsoft.com/office/powerpoint/2010/main" val="1396582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・お問い合わせ</a:t>
            </a:r>
            <a:endParaRPr kumimoji="1" lang="en-US" altLang="ja-JP" dirty="0"/>
          </a:p>
          <a:p>
            <a:r>
              <a:rPr kumimoji="1" lang="en-US" altLang="ja-JP" dirty="0"/>
              <a:t>https://</a:t>
            </a:r>
            <a:r>
              <a:rPr kumimoji="1" lang="en-US" altLang="ja-JP" dirty="0" err="1"/>
              <a:t>kv.kintoneapp.com</a:t>
            </a:r>
            <a:r>
              <a:rPr kumimoji="1" lang="en-US" altLang="ja-JP" dirty="0"/>
              <a:t>/</a:t>
            </a:r>
            <a:r>
              <a:rPr kumimoji="1" lang="en-US" altLang="ja-JP" dirty="0" err="1"/>
              <a:t>contact.html</a:t>
            </a:r>
            <a:endParaRPr kumimoji="1" lang="en-US" altLang="ja-JP"/>
          </a:p>
          <a:p>
            <a:endParaRPr kumimoji="1" lang="en-US" altLang="ja-JP" dirty="0"/>
          </a:p>
          <a:p>
            <a:r>
              <a:rPr kumimoji="1" lang="ja-JP" altLang="en-US"/>
              <a:t>・</a:t>
            </a:r>
            <a:r>
              <a:rPr kumimoji="1" lang="en-US" altLang="ja-JP" dirty="0"/>
              <a:t>30</a:t>
            </a:r>
            <a:r>
              <a:rPr kumimoji="1" lang="ja-JP" altLang="en-US"/>
              <a:t>日間の無料お試し</a:t>
            </a:r>
            <a:r>
              <a:rPr kumimoji="1" lang="en-US" altLang="ja-JP" dirty="0"/>
              <a:t> ※</a:t>
            </a:r>
            <a:r>
              <a:rPr kumimoji="1" lang="ja-JP" altLang="en-US"/>
              <a:t>回数制限なく何度でも試せます！</a:t>
            </a:r>
            <a:endParaRPr kumimoji="1" lang="en-US" altLang="ja-JP" dirty="0"/>
          </a:p>
          <a:p>
            <a:r>
              <a:rPr lang="en-US" altLang="ja-JP" b="0" i="0" dirty="0">
                <a:effectLst/>
                <a:latin typeface="Roboto" panose="02000000000000000000" pitchFamily="2" charset="0"/>
              </a:rPr>
              <a:t>https://</a:t>
            </a:r>
            <a:r>
              <a:rPr lang="en-US" altLang="ja-JP" b="0" i="0" dirty="0" err="1">
                <a:effectLst/>
                <a:latin typeface="Roboto" panose="02000000000000000000" pitchFamily="2" charset="0"/>
              </a:rPr>
              <a:t>kv.kintoneapp.com</a:t>
            </a:r>
            <a:r>
              <a:rPr lang="en-US" altLang="ja-JP" b="0" i="0" dirty="0">
                <a:effectLst/>
                <a:latin typeface="Roboto" panose="02000000000000000000" pitchFamily="2" charset="0"/>
              </a:rPr>
              <a:t>/</a:t>
            </a:r>
            <a:r>
              <a:rPr lang="en-US" altLang="ja-JP" b="0" i="0" dirty="0" err="1">
                <a:effectLst/>
                <a:latin typeface="Roboto" panose="02000000000000000000" pitchFamily="2" charset="0"/>
              </a:rPr>
              <a:t>trial.html</a:t>
            </a:r>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21</a:t>
            </a:fld>
            <a:endParaRPr kumimoji="1" lang="ja-JP" altLang="en-US"/>
          </a:p>
        </p:txBody>
      </p:sp>
    </p:spTree>
    <p:extLst>
      <p:ext uri="{BB962C8B-B14F-4D97-AF65-F5344CB8AC3E}">
        <p14:creationId xmlns:p14="http://schemas.microsoft.com/office/powerpoint/2010/main" val="333155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a:t>
            </a:fld>
            <a:endParaRPr kumimoji="1" lang="ja-JP" altLang="en-US"/>
          </a:p>
        </p:txBody>
      </p:sp>
    </p:spTree>
    <p:extLst>
      <p:ext uri="{BB962C8B-B14F-4D97-AF65-F5344CB8AC3E}">
        <p14:creationId xmlns:p14="http://schemas.microsoft.com/office/powerpoint/2010/main" val="192750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3</a:t>
            </a:fld>
            <a:endParaRPr kumimoji="1" lang="ja-JP" altLang="en-US"/>
          </a:p>
        </p:txBody>
      </p:sp>
    </p:spTree>
    <p:extLst>
      <p:ext uri="{BB962C8B-B14F-4D97-AF65-F5344CB8AC3E}">
        <p14:creationId xmlns:p14="http://schemas.microsoft.com/office/powerpoint/2010/main" val="121629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6</a:t>
            </a:fld>
            <a:endParaRPr kumimoji="1" lang="ja-JP" altLang="en-US"/>
          </a:p>
        </p:txBody>
      </p:sp>
    </p:spTree>
    <p:extLst>
      <p:ext uri="{BB962C8B-B14F-4D97-AF65-F5344CB8AC3E}">
        <p14:creationId xmlns:p14="http://schemas.microsoft.com/office/powerpoint/2010/main" val="315387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7</a:t>
            </a:fld>
            <a:endParaRPr kumimoji="1" lang="ja-JP" altLang="en-US"/>
          </a:p>
        </p:txBody>
      </p:sp>
    </p:spTree>
    <p:extLst>
      <p:ext uri="{BB962C8B-B14F-4D97-AF65-F5344CB8AC3E}">
        <p14:creationId xmlns:p14="http://schemas.microsoft.com/office/powerpoint/2010/main" val="369099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9</a:t>
            </a:fld>
            <a:endParaRPr kumimoji="1" lang="ja-JP" altLang="en-US"/>
          </a:p>
        </p:txBody>
      </p:sp>
    </p:spTree>
    <p:extLst>
      <p:ext uri="{BB962C8B-B14F-4D97-AF65-F5344CB8AC3E}">
        <p14:creationId xmlns:p14="http://schemas.microsoft.com/office/powerpoint/2010/main" val="10441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16</a:t>
            </a:fld>
            <a:endParaRPr kumimoji="1" lang="ja-JP" altLang="en-US"/>
          </a:p>
        </p:txBody>
      </p:sp>
    </p:spTree>
    <p:extLst>
      <p:ext uri="{BB962C8B-B14F-4D97-AF65-F5344CB8AC3E}">
        <p14:creationId xmlns:p14="http://schemas.microsoft.com/office/powerpoint/2010/main" val="120458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料金ページ・機能の詳細はこちら</a:t>
            </a:r>
            <a:endParaRPr kumimoji="1" lang="en-US" altLang="ja-JP" dirty="0"/>
          </a:p>
          <a:p>
            <a:r>
              <a:rPr kumimoji="1" lang="en-US" altLang="ja-JP" dirty="0"/>
              <a:t>https://</a:t>
            </a:r>
            <a:r>
              <a:rPr kumimoji="1" lang="en-US" altLang="ja-JP" dirty="0" err="1"/>
              <a:t>kv.kintoneapp.com</a:t>
            </a:r>
            <a:r>
              <a:rPr kumimoji="1" lang="en-US" altLang="ja-JP" dirty="0"/>
              <a:t>/</a:t>
            </a:r>
            <a:r>
              <a:rPr kumimoji="1" lang="en-US" altLang="ja-JP" dirty="0" err="1"/>
              <a:t>price.html</a:t>
            </a:r>
            <a:endParaRPr kumimoji="1" lang="en-US" altLang="ja-JP" dirty="0">
              <a:effectLst/>
            </a:endParaRPr>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17</a:t>
            </a:fld>
            <a:endParaRPr kumimoji="1" lang="ja-JP" altLang="en-US"/>
          </a:p>
        </p:txBody>
      </p:sp>
    </p:spTree>
    <p:extLst>
      <p:ext uri="{BB962C8B-B14F-4D97-AF65-F5344CB8AC3E}">
        <p14:creationId xmlns:p14="http://schemas.microsoft.com/office/powerpoint/2010/main" val="211384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18</a:t>
            </a:fld>
            <a:endParaRPr kumimoji="1" lang="ja-JP" altLang="en-US"/>
          </a:p>
        </p:txBody>
      </p:sp>
    </p:spTree>
    <p:extLst>
      <p:ext uri="{BB962C8B-B14F-4D97-AF65-F5344CB8AC3E}">
        <p14:creationId xmlns:p14="http://schemas.microsoft.com/office/powerpoint/2010/main" val="41544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2.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1.png"/><Relationship Id="rId5" Type="http://schemas.openxmlformats.org/officeDocument/2006/relationships/image" Target="../media/image21.svg"/><Relationship Id="rId10" Type="http://schemas.openxmlformats.org/officeDocument/2006/relationships/image" Target="../media/image40.svg"/><Relationship Id="rId4" Type="http://schemas.openxmlformats.org/officeDocument/2006/relationships/image" Target="../media/image20.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hyperlink" Target="https://kv.kintoneapp.com/contact.html" TargetMode="External"/><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hyperlink" Target="https://anpi.toyokumo.co.jp/inquiry.html" TargetMode="External"/><Relationship Id="rId12" Type="http://schemas.openxmlformats.org/officeDocument/2006/relationships/image" Target="../media/image48.svg"/><Relationship Id="rId2" Type="http://schemas.openxmlformats.org/officeDocument/2006/relationships/notesSlide" Target="../notesSlides/notesSlide12.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hyperlink" Target="https://kv.kintoneapp.com/trial.html" TargetMode="External"/><Relationship Id="rId4" Type="http://schemas.openxmlformats.org/officeDocument/2006/relationships/image" Target="../media/image44.png"/><Relationship Id="rId9" Type="http://schemas.openxmlformats.org/officeDocument/2006/relationships/hyperlink" Target="https://anpi.toyokumo.co.jp/trial.html" TargetMode="External"/><Relationship Id="rId1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Picture 3">
            <a:extLst>
              <a:ext uri="{FF2B5EF4-FFF2-40B4-BE49-F238E27FC236}">
                <a16:creationId xmlns:a16="http://schemas.microsoft.com/office/drawing/2014/main" id="{6324B6E5-A9C5-8977-1799-6202CAD8F7B2}"/>
              </a:ext>
            </a:extLst>
          </p:cNvPr>
          <p:cNvPicPr>
            <a:picLocks noChangeAspect="1"/>
          </p:cNvPicPr>
          <p:nvPr/>
        </p:nvPicPr>
        <p:blipFill>
          <a:blip r:embed="rId4"/>
          <a:srcRect/>
          <a:stretch>
            <a:fillRect/>
          </a:stretch>
        </p:blipFill>
        <p:spPr>
          <a:xfrm>
            <a:off x="6936111" y="1562100"/>
            <a:ext cx="609034" cy="609034"/>
          </a:xfrm>
          <a:prstGeom prst="rect">
            <a:avLst/>
          </a:prstGeom>
        </p:spPr>
      </p:pic>
      <p:sp>
        <p:nvSpPr>
          <p:cNvPr id="44" name="TextBox 4">
            <a:extLst>
              <a:ext uri="{FF2B5EF4-FFF2-40B4-BE49-F238E27FC236}">
                <a16:creationId xmlns:a16="http://schemas.microsoft.com/office/drawing/2014/main" id="{073D8B8E-281F-5AF3-9D86-2E487B8C54AC}"/>
              </a:ext>
            </a:extLst>
          </p:cNvPr>
          <p:cNvSpPr txBox="1"/>
          <p:nvPr/>
        </p:nvSpPr>
        <p:spPr>
          <a:xfrm>
            <a:off x="2516502" y="2940718"/>
            <a:ext cx="13254996" cy="923330"/>
          </a:xfrm>
          <a:prstGeom prst="rect">
            <a:avLst/>
          </a:prstGeom>
        </p:spPr>
        <p:txBody>
          <a:bodyPr lIns="0" tIns="0" rIns="0" bIns="0" rtlCol="0" anchor="t">
            <a:spAutoFit/>
          </a:bodyPr>
          <a:lstStyle/>
          <a:p>
            <a:pPr algn="ctr">
              <a:lnSpc>
                <a:spcPts val="7150"/>
              </a:lnSpc>
            </a:pPr>
            <a:r>
              <a:rPr lang="en-US" sz="6500" b="1" spc="-65" dirty="0" err="1">
                <a:solidFill>
                  <a:srgbClr val="221715"/>
                </a:solidFill>
                <a:latin typeface="Hiragino Kaku Gothic Pro W3" panose="020B0300000000000000" pitchFamily="34" charset="-128"/>
                <a:ea typeface="Hiragino Kaku Gothic Pro W3" panose="020B0300000000000000" pitchFamily="34" charset="-128"/>
              </a:rPr>
              <a:t>kintone</a:t>
            </a:r>
            <a:r>
              <a:rPr lang="en-US" sz="6000" b="1" spc="-65" dirty="0" err="1">
                <a:solidFill>
                  <a:srgbClr val="221715"/>
                </a:solidFill>
                <a:latin typeface="Hiragino Kaku Gothic Pro W3" panose="020B0300000000000000" pitchFamily="34" charset="-128"/>
                <a:ea typeface="Hiragino Kaku Gothic Pro W3" panose="020B0300000000000000" pitchFamily="34" charset="-128"/>
              </a:rPr>
              <a:t>連携サービス</a:t>
            </a:r>
            <a:endParaRPr lang="en-US" sz="6500" b="1" spc="-65" dirty="0">
              <a:solidFill>
                <a:srgbClr val="221715"/>
              </a:solidFill>
              <a:latin typeface="Hiragino Kaku Gothic Pro W3" panose="020B0300000000000000" pitchFamily="34" charset="-128"/>
              <a:ea typeface="Hiragino Kaku Gothic Pro W3" panose="020B0300000000000000" pitchFamily="34" charset="-128"/>
            </a:endParaRPr>
          </a:p>
        </p:txBody>
      </p:sp>
      <p:sp>
        <p:nvSpPr>
          <p:cNvPr id="45" name="TextBox 5">
            <a:extLst>
              <a:ext uri="{FF2B5EF4-FFF2-40B4-BE49-F238E27FC236}">
                <a16:creationId xmlns:a16="http://schemas.microsoft.com/office/drawing/2014/main" id="{7331A273-2753-5CA5-9320-20665BCDD95F}"/>
              </a:ext>
            </a:extLst>
          </p:cNvPr>
          <p:cNvSpPr txBox="1"/>
          <p:nvPr/>
        </p:nvSpPr>
        <p:spPr>
          <a:xfrm>
            <a:off x="2764196" y="6827086"/>
            <a:ext cx="13254996" cy="1192634"/>
          </a:xfrm>
          <a:prstGeom prst="rect">
            <a:avLst/>
          </a:prstGeom>
        </p:spPr>
        <p:txBody>
          <a:bodyPr lIns="0" tIns="0" rIns="0" bIns="0" rtlCol="0" anchor="t">
            <a:spAutoFit/>
          </a:bodyPr>
          <a:lstStyle/>
          <a:p>
            <a:pPr algn="ctr">
              <a:lnSpc>
                <a:spcPts val="9349"/>
              </a:lnSpc>
            </a:pPr>
            <a:r>
              <a:rPr lang="en-US" sz="8000" b="1" spc="-84" dirty="0" err="1">
                <a:solidFill>
                  <a:srgbClr val="FFC000"/>
                </a:solidFill>
                <a:latin typeface="Hiragino Kaku Gothic Pro W3" panose="020B0300000000000000" pitchFamily="34" charset="-128"/>
                <a:ea typeface="Hiragino Kaku Gothic Pro W3" panose="020B0300000000000000" pitchFamily="34" charset="-128"/>
              </a:rPr>
              <a:t>提案書テンプレート</a:t>
            </a:r>
            <a:endParaRPr lang="en-US" sz="8000" b="1" spc="-84" dirty="0">
              <a:solidFill>
                <a:srgbClr val="FFC000"/>
              </a:solidFill>
              <a:latin typeface="Hiragino Kaku Gothic Pro W3" panose="020B0300000000000000" pitchFamily="34" charset="-128"/>
              <a:ea typeface="Hiragino Kaku Gothic Pro W3" panose="020B0300000000000000" pitchFamily="34" charset="-128"/>
            </a:endParaRPr>
          </a:p>
        </p:txBody>
      </p:sp>
      <p:sp>
        <p:nvSpPr>
          <p:cNvPr id="46" name="TextBox 6">
            <a:extLst>
              <a:ext uri="{FF2B5EF4-FFF2-40B4-BE49-F238E27FC236}">
                <a16:creationId xmlns:a16="http://schemas.microsoft.com/office/drawing/2014/main" id="{2AF747BB-9CC1-1AA2-C928-C75006B9AC41}"/>
              </a:ext>
            </a:extLst>
          </p:cNvPr>
          <p:cNvSpPr txBox="1"/>
          <p:nvPr/>
        </p:nvSpPr>
        <p:spPr>
          <a:xfrm>
            <a:off x="5351201" y="8527084"/>
            <a:ext cx="8115300" cy="564257"/>
          </a:xfrm>
          <a:prstGeom prst="rect">
            <a:avLst/>
          </a:prstGeom>
        </p:spPr>
        <p:txBody>
          <a:bodyPr lIns="0" tIns="0" rIns="0" bIns="0" rtlCol="0" anchor="t">
            <a:spAutoFit/>
          </a:bodyPr>
          <a:lstStyle/>
          <a:p>
            <a:pPr algn="ctr">
              <a:lnSpc>
                <a:spcPts val="4399"/>
              </a:lnSpc>
            </a:pPr>
            <a:r>
              <a:rPr lang="en-US" sz="3999" b="1" spc="-39" dirty="0" err="1">
                <a:solidFill>
                  <a:srgbClr val="636566"/>
                </a:solidFill>
                <a:latin typeface="Hiragino Kaku Gothic Pro W3" panose="020B0300000000000000" pitchFamily="34" charset="-128"/>
                <a:ea typeface="Hiragino Kaku Gothic Pro W3" panose="020B0300000000000000" pitchFamily="34" charset="-128"/>
              </a:rPr>
              <a:t>社内提案をスムーズに</a:t>
            </a:r>
            <a:endParaRPr lang="en-US" sz="3999" b="1" spc="-39"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47" name="TextBox 7">
            <a:extLst>
              <a:ext uri="{FF2B5EF4-FFF2-40B4-BE49-F238E27FC236}">
                <a16:creationId xmlns:a16="http://schemas.microsoft.com/office/drawing/2014/main" id="{FA54754C-4109-AF8B-2CEC-452159CE605D}"/>
              </a:ext>
            </a:extLst>
          </p:cNvPr>
          <p:cNvSpPr txBox="1"/>
          <p:nvPr/>
        </p:nvSpPr>
        <p:spPr>
          <a:xfrm>
            <a:off x="5351201" y="1611029"/>
            <a:ext cx="8115300" cy="500137"/>
          </a:xfrm>
          <a:prstGeom prst="rect">
            <a:avLst/>
          </a:prstGeom>
        </p:spPr>
        <p:txBody>
          <a:bodyPr lIns="0" tIns="0" rIns="0" bIns="0" rtlCol="0" anchor="t">
            <a:spAutoFit/>
          </a:bodyPr>
          <a:lstStyle/>
          <a:p>
            <a:pPr algn="ctr">
              <a:lnSpc>
                <a:spcPts val="3850"/>
              </a:lnSpc>
            </a:pPr>
            <a:r>
              <a:rPr lang="en-US" sz="3500" b="1" spc="-35">
                <a:solidFill>
                  <a:srgbClr val="636566"/>
                </a:solidFill>
                <a:latin typeface="Hiragino Kaku Gothic Pro W3" panose="020B0300000000000000" pitchFamily="34" charset="-128"/>
                <a:ea typeface="Hiragino Kaku Gothic Pro W3" panose="020B0300000000000000" pitchFamily="34" charset="-128"/>
              </a:rPr>
              <a:t>トヨクモ株式会社</a:t>
            </a:r>
          </a:p>
        </p:txBody>
      </p:sp>
      <p:pic>
        <p:nvPicPr>
          <p:cNvPr id="2" name="図 1" descr="文字が書かれている&#10;&#10;中程度の精度で自動的に生成された説明">
            <a:extLst>
              <a:ext uri="{FF2B5EF4-FFF2-40B4-BE49-F238E27FC236}">
                <a16:creationId xmlns:a16="http://schemas.microsoft.com/office/drawing/2014/main" id="{FE3C8E8F-51A7-53F0-63D1-A785F043A4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300" y="3864048"/>
            <a:ext cx="9677400" cy="19858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1028700" y="1000125"/>
            <a:ext cx="11010900" cy="650691"/>
          </a:xfrm>
          <a:prstGeom prst="rect">
            <a:avLst/>
          </a:prstGeom>
        </p:spPr>
        <p:txBody>
          <a:bodyPr wrap="square"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トヨクモのkintone連携サービスとは</a:t>
            </a:r>
            <a:r>
              <a:rPr lang="en-US" sz="4499" b="1" spc="22"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13" name="角丸四角形 12">
            <a:extLst>
              <a:ext uri="{FF2B5EF4-FFF2-40B4-BE49-F238E27FC236}">
                <a16:creationId xmlns:a16="http://schemas.microsoft.com/office/drawing/2014/main" id="{9358D70C-B78F-2E42-38A7-F71E6CD6AD0A}"/>
              </a:ext>
            </a:extLst>
          </p:cNvPr>
          <p:cNvSpPr/>
          <p:nvPr/>
        </p:nvSpPr>
        <p:spPr>
          <a:xfrm>
            <a:off x="791341" y="3598613"/>
            <a:ext cx="16705318" cy="5888287"/>
          </a:xfrm>
          <a:prstGeom prst="roundRect">
            <a:avLst>
              <a:gd name="adj" fmla="val 8320"/>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4" name="角丸四角形 13">
            <a:extLst>
              <a:ext uri="{FF2B5EF4-FFF2-40B4-BE49-F238E27FC236}">
                <a16:creationId xmlns:a16="http://schemas.microsoft.com/office/drawing/2014/main" id="{477DDD41-575C-0383-CB3A-F25B69525243}"/>
              </a:ext>
            </a:extLst>
          </p:cNvPr>
          <p:cNvSpPr/>
          <p:nvPr/>
        </p:nvSpPr>
        <p:spPr>
          <a:xfrm>
            <a:off x="1028700" y="3828772"/>
            <a:ext cx="16069702" cy="76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51A5CE"/>
                </a:solidFill>
                <a:latin typeface="Hiragino Kaku Gothic Pro W3" panose="020B0300000000000000" pitchFamily="34" charset="-128"/>
                <a:ea typeface="Hiragino Kaku Gothic Pro W3" panose="020B0300000000000000" pitchFamily="34" charset="-128"/>
              </a:rPr>
              <a:t>トヨクモの</a:t>
            </a:r>
            <a:r>
              <a:rPr kumimoji="1" lang="en-US" altLang="ja-JP" sz="2800" b="1" dirty="0" err="1">
                <a:solidFill>
                  <a:srgbClr val="51A5CE"/>
                </a:solidFill>
                <a:latin typeface="Hiragino Kaku Gothic Pro W3" panose="020B0300000000000000" pitchFamily="34" charset="-128"/>
                <a:ea typeface="Hiragino Kaku Gothic Pro W3" panose="020B0300000000000000" pitchFamily="34" charset="-128"/>
              </a:rPr>
              <a:t>kintone</a:t>
            </a:r>
            <a:r>
              <a:rPr kumimoji="1" lang="ja-JP" altLang="en-US" sz="2800" b="1">
                <a:solidFill>
                  <a:srgbClr val="51A5CE"/>
                </a:solidFill>
                <a:latin typeface="Hiragino Kaku Gothic Pro W3" panose="020B0300000000000000" pitchFamily="34" charset="-128"/>
                <a:ea typeface="Hiragino Kaku Gothic Pro W3" panose="020B0300000000000000" pitchFamily="34" charset="-128"/>
              </a:rPr>
              <a:t>連携サービス</a:t>
            </a:r>
          </a:p>
        </p:txBody>
      </p:sp>
      <p:sp>
        <p:nvSpPr>
          <p:cNvPr id="45" name="角丸四角形 44">
            <a:extLst>
              <a:ext uri="{FF2B5EF4-FFF2-40B4-BE49-F238E27FC236}">
                <a16:creationId xmlns:a16="http://schemas.microsoft.com/office/drawing/2014/main" id="{3D217BBD-8967-7FB5-E97B-72D61E7AA02A}"/>
              </a:ext>
            </a:extLst>
          </p:cNvPr>
          <p:cNvSpPr/>
          <p:nvPr/>
        </p:nvSpPr>
        <p:spPr>
          <a:xfrm>
            <a:off x="12291550" y="715207"/>
            <a:ext cx="4197145" cy="3655230"/>
          </a:xfrm>
          <a:prstGeom prst="roundRect">
            <a:avLst>
              <a:gd name="adj" fmla="val 8320"/>
            </a:avLst>
          </a:prstGeom>
          <a:solidFill>
            <a:srgbClr val="F6EA7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5" name="角丸四角形 14">
            <a:extLst>
              <a:ext uri="{FF2B5EF4-FFF2-40B4-BE49-F238E27FC236}">
                <a16:creationId xmlns:a16="http://schemas.microsoft.com/office/drawing/2014/main" id="{7E0A50A0-412F-11EF-D865-008BD0F54279}"/>
              </a:ext>
            </a:extLst>
          </p:cNvPr>
          <p:cNvSpPr/>
          <p:nvPr/>
        </p:nvSpPr>
        <p:spPr>
          <a:xfrm>
            <a:off x="1043291" y="4820931"/>
            <a:ext cx="16069702" cy="4428509"/>
          </a:xfrm>
          <a:prstGeom prst="roundRect">
            <a:avLst>
              <a:gd name="adj" fmla="val 5192"/>
            </a:avLst>
          </a:prstGeom>
          <a:solidFill>
            <a:srgbClr val="E5E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29" name="角丸四角形 28">
            <a:extLst>
              <a:ext uri="{FF2B5EF4-FFF2-40B4-BE49-F238E27FC236}">
                <a16:creationId xmlns:a16="http://schemas.microsoft.com/office/drawing/2014/main" id="{50479C79-EB18-509E-845D-17E15969B443}"/>
              </a:ext>
            </a:extLst>
          </p:cNvPr>
          <p:cNvSpPr/>
          <p:nvPr/>
        </p:nvSpPr>
        <p:spPr>
          <a:xfrm>
            <a:off x="1799306" y="8265127"/>
            <a:ext cx="4315980" cy="711007"/>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0" name="角丸四角形 29">
            <a:extLst>
              <a:ext uri="{FF2B5EF4-FFF2-40B4-BE49-F238E27FC236}">
                <a16:creationId xmlns:a16="http://schemas.microsoft.com/office/drawing/2014/main" id="{35A27FD6-6F75-F0F1-ACF3-6B8942395B5B}"/>
              </a:ext>
            </a:extLst>
          </p:cNvPr>
          <p:cNvSpPr/>
          <p:nvPr/>
        </p:nvSpPr>
        <p:spPr>
          <a:xfrm>
            <a:off x="1799306" y="6211435"/>
            <a:ext cx="4315980" cy="711006"/>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2" name="角丸四角形 31">
            <a:extLst>
              <a:ext uri="{FF2B5EF4-FFF2-40B4-BE49-F238E27FC236}">
                <a16:creationId xmlns:a16="http://schemas.microsoft.com/office/drawing/2014/main" id="{BC5D1EDE-D5F9-C1A5-224F-395BE2E39BA7}"/>
              </a:ext>
            </a:extLst>
          </p:cNvPr>
          <p:cNvSpPr/>
          <p:nvPr/>
        </p:nvSpPr>
        <p:spPr>
          <a:xfrm>
            <a:off x="6986009" y="8283075"/>
            <a:ext cx="4315980" cy="711007"/>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3" name="角丸四角形 32">
            <a:extLst>
              <a:ext uri="{FF2B5EF4-FFF2-40B4-BE49-F238E27FC236}">
                <a16:creationId xmlns:a16="http://schemas.microsoft.com/office/drawing/2014/main" id="{56F2CF9A-3362-6E4B-FD71-79AE65279832}"/>
              </a:ext>
            </a:extLst>
          </p:cNvPr>
          <p:cNvSpPr/>
          <p:nvPr/>
        </p:nvSpPr>
        <p:spPr>
          <a:xfrm>
            <a:off x="6986009" y="6207086"/>
            <a:ext cx="4315980" cy="711006"/>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4" name="角丸四角形 33">
            <a:extLst>
              <a:ext uri="{FF2B5EF4-FFF2-40B4-BE49-F238E27FC236}">
                <a16:creationId xmlns:a16="http://schemas.microsoft.com/office/drawing/2014/main" id="{BF3017E8-7386-D7CB-12A1-9E7C76756282}"/>
              </a:ext>
            </a:extLst>
          </p:cNvPr>
          <p:cNvSpPr/>
          <p:nvPr/>
        </p:nvSpPr>
        <p:spPr>
          <a:xfrm>
            <a:off x="12172715" y="8265127"/>
            <a:ext cx="4315980" cy="711007"/>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5" name="角丸四角形 34">
            <a:extLst>
              <a:ext uri="{FF2B5EF4-FFF2-40B4-BE49-F238E27FC236}">
                <a16:creationId xmlns:a16="http://schemas.microsoft.com/office/drawing/2014/main" id="{E35E5D56-AE90-1BCE-2A6F-2D3A2F17C74E}"/>
              </a:ext>
            </a:extLst>
          </p:cNvPr>
          <p:cNvSpPr/>
          <p:nvPr/>
        </p:nvSpPr>
        <p:spPr>
          <a:xfrm>
            <a:off x="12172715" y="6207086"/>
            <a:ext cx="4315980" cy="711006"/>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pic>
        <p:nvPicPr>
          <p:cNvPr id="18" name="図 17" descr="図形&#10;&#10;中程度の精度で自動的に生成された説明">
            <a:extLst>
              <a:ext uri="{FF2B5EF4-FFF2-40B4-BE49-F238E27FC236}">
                <a16:creationId xmlns:a16="http://schemas.microsoft.com/office/drawing/2014/main" id="{A08E7901-F201-4613-6D75-E58246C71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479" y="8470200"/>
            <a:ext cx="2646985" cy="523882"/>
          </a:xfrm>
          <a:prstGeom prst="rect">
            <a:avLst/>
          </a:prstGeom>
        </p:spPr>
      </p:pic>
      <p:pic>
        <p:nvPicPr>
          <p:cNvPr id="20" name="図 19" descr="図形&#10;&#10;中程度の精度で自動的に生成された説明">
            <a:extLst>
              <a:ext uri="{FF2B5EF4-FFF2-40B4-BE49-F238E27FC236}">
                <a16:creationId xmlns:a16="http://schemas.microsoft.com/office/drawing/2014/main" id="{B75DDC05-BEC1-9EF6-51AF-A2FB80E7A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5190" y="8483043"/>
            <a:ext cx="3011027" cy="476746"/>
          </a:xfrm>
          <a:prstGeom prst="rect">
            <a:avLst/>
          </a:prstGeom>
        </p:spPr>
      </p:pic>
      <p:pic>
        <p:nvPicPr>
          <p:cNvPr id="24" name="図 23" descr="図形 が含まれている画像&#10;&#10;自動的に生成された説明">
            <a:extLst>
              <a:ext uri="{FF2B5EF4-FFF2-40B4-BE49-F238E27FC236}">
                <a16:creationId xmlns:a16="http://schemas.microsoft.com/office/drawing/2014/main" id="{D4CEA3AD-71AF-12DD-1DCA-DF9B3AD24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9272" y="8394652"/>
            <a:ext cx="2590800" cy="569436"/>
          </a:xfrm>
          <a:prstGeom prst="rect">
            <a:avLst/>
          </a:prstGeom>
        </p:spPr>
      </p:pic>
      <p:pic>
        <p:nvPicPr>
          <p:cNvPr id="26" name="図 25" descr="文字が書かれている&#10;&#10;中程度の精度で自動的に生成された説明">
            <a:extLst>
              <a:ext uri="{FF2B5EF4-FFF2-40B4-BE49-F238E27FC236}">
                <a16:creationId xmlns:a16="http://schemas.microsoft.com/office/drawing/2014/main" id="{6DB9271B-0FDB-E848-53AA-CF9DF73F04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899" y="6281219"/>
            <a:ext cx="2766201" cy="567647"/>
          </a:xfrm>
          <a:prstGeom prst="rect">
            <a:avLst/>
          </a:prstGeom>
        </p:spPr>
      </p:pic>
      <p:pic>
        <p:nvPicPr>
          <p:cNvPr id="28" name="図 27" descr="図形&#10;&#10;中程度の精度で自動的に生成された説明">
            <a:extLst>
              <a:ext uri="{FF2B5EF4-FFF2-40B4-BE49-F238E27FC236}">
                <a16:creationId xmlns:a16="http://schemas.microsoft.com/office/drawing/2014/main" id="{15739C73-6ACF-775E-B515-96C928CEE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6800" y="6295223"/>
            <a:ext cx="3694602" cy="569584"/>
          </a:xfrm>
          <a:prstGeom prst="rect">
            <a:avLst/>
          </a:prstGeom>
        </p:spPr>
      </p:pic>
      <p:pic>
        <p:nvPicPr>
          <p:cNvPr id="22" name="図 21" descr="黒い背景に白い文字がある&#10;&#10;中程度の精度で自動的に生成された説明">
            <a:extLst>
              <a:ext uri="{FF2B5EF4-FFF2-40B4-BE49-F238E27FC236}">
                <a16:creationId xmlns:a16="http://schemas.microsoft.com/office/drawing/2014/main" id="{6591F048-5104-CC80-05FA-3D01F6B3C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6347249"/>
            <a:ext cx="3168110" cy="501617"/>
          </a:xfrm>
          <a:prstGeom prst="rect">
            <a:avLst/>
          </a:prstGeom>
        </p:spPr>
      </p:pic>
      <p:pic>
        <p:nvPicPr>
          <p:cNvPr id="16" name="Google Shape;95;p16">
            <a:extLst>
              <a:ext uri="{FF2B5EF4-FFF2-40B4-BE49-F238E27FC236}">
                <a16:creationId xmlns:a16="http://schemas.microsoft.com/office/drawing/2014/main" id="{A7550597-2659-E900-A76C-D59A025D325B}"/>
              </a:ext>
            </a:extLst>
          </p:cNvPr>
          <p:cNvPicPr preferRelativeResize="0">
            <a:picLocks noChangeAspect="1"/>
          </p:cNvPicPr>
          <p:nvPr/>
        </p:nvPicPr>
        <p:blipFill>
          <a:blip r:embed="rId9">
            <a:alphaModFix/>
          </a:blip>
          <a:stretch>
            <a:fillRect/>
          </a:stretch>
        </p:blipFill>
        <p:spPr>
          <a:xfrm>
            <a:off x="3436464" y="7200900"/>
            <a:ext cx="1043463" cy="1169279"/>
          </a:xfrm>
          <a:prstGeom prst="rect">
            <a:avLst/>
          </a:prstGeom>
          <a:noFill/>
          <a:ln>
            <a:noFill/>
          </a:ln>
        </p:spPr>
      </p:pic>
      <p:pic>
        <p:nvPicPr>
          <p:cNvPr id="1026" name="Picture 2" descr="CyPN Report プロダクト部門★★★">
            <a:extLst>
              <a:ext uri="{FF2B5EF4-FFF2-40B4-BE49-F238E27FC236}">
                <a16:creationId xmlns:a16="http://schemas.microsoft.com/office/drawing/2014/main" id="{7B63015B-0DBE-007D-A827-C84780C7A2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5880" y="5000773"/>
            <a:ext cx="1262963" cy="13981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yPN Report プロダクト部門★★★">
            <a:extLst>
              <a:ext uri="{FF2B5EF4-FFF2-40B4-BE49-F238E27FC236}">
                <a16:creationId xmlns:a16="http://schemas.microsoft.com/office/drawing/2014/main" id="{B8596C34-F5C1-C915-B29B-9DC130E058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2619" y="5000773"/>
            <a:ext cx="1262963" cy="13981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yPN Report プロダクト部門★★★">
            <a:extLst>
              <a:ext uri="{FF2B5EF4-FFF2-40B4-BE49-F238E27FC236}">
                <a16:creationId xmlns:a16="http://schemas.microsoft.com/office/drawing/2014/main" id="{FDFC9E27-4C6B-6458-F579-6F6F5D1C6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5916" y="4991100"/>
            <a:ext cx="1262963" cy="1398114"/>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95;p16">
            <a:extLst>
              <a:ext uri="{FF2B5EF4-FFF2-40B4-BE49-F238E27FC236}">
                <a16:creationId xmlns:a16="http://schemas.microsoft.com/office/drawing/2014/main" id="{E04B33B6-4F0E-3A59-E9BD-77330FF1D456}"/>
              </a:ext>
            </a:extLst>
          </p:cNvPr>
          <p:cNvPicPr preferRelativeResize="0">
            <a:picLocks noChangeAspect="1"/>
          </p:cNvPicPr>
          <p:nvPr/>
        </p:nvPicPr>
        <p:blipFill>
          <a:blip r:embed="rId9">
            <a:alphaModFix/>
          </a:blip>
          <a:stretch>
            <a:fillRect/>
          </a:stretch>
        </p:blipFill>
        <p:spPr>
          <a:xfrm>
            <a:off x="8635665" y="7250626"/>
            <a:ext cx="1043463" cy="1169279"/>
          </a:xfrm>
          <a:prstGeom prst="rect">
            <a:avLst/>
          </a:prstGeom>
          <a:noFill/>
          <a:ln>
            <a:noFill/>
          </a:ln>
        </p:spPr>
      </p:pic>
      <p:sp>
        <p:nvSpPr>
          <p:cNvPr id="39" name="TextBox 10">
            <a:extLst>
              <a:ext uri="{FF2B5EF4-FFF2-40B4-BE49-F238E27FC236}">
                <a16:creationId xmlns:a16="http://schemas.microsoft.com/office/drawing/2014/main" id="{CBAF3FE8-C283-A51F-9094-21025492B1BD}"/>
              </a:ext>
            </a:extLst>
          </p:cNvPr>
          <p:cNvSpPr txBox="1"/>
          <p:nvPr/>
        </p:nvSpPr>
        <p:spPr>
          <a:xfrm>
            <a:off x="1043291" y="2083765"/>
            <a:ext cx="11010900" cy="1041439"/>
          </a:xfrm>
          <a:prstGeom prst="rect">
            <a:avLst/>
          </a:prstGeom>
        </p:spPr>
        <p:txBody>
          <a:bodyPr wrap="square" lIns="0" tIns="0" rIns="0" bIns="0" rtlCol="0" anchor="t">
            <a:spAutoFit/>
          </a:bodyPr>
          <a:lstStyle/>
          <a:p>
            <a:pPr>
              <a:lnSpc>
                <a:spcPct val="150000"/>
              </a:lnSpc>
              <a:spcBef>
                <a:spcPct val="0"/>
              </a:spcBef>
            </a:pPr>
            <a:r>
              <a:rPr lang="ja-JP" altLang="en-US" sz="2400" spc="22">
                <a:solidFill>
                  <a:srgbClr val="3D3D3D"/>
                </a:solidFill>
                <a:latin typeface="Hiragino Kaku Gothic Pro W3" panose="020B0300000000000000" pitchFamily="34" charset="-128"/>
                <a:ea typeface="Hiragino Kaku Gothic Pro W3" panose="020B0300000000000000" pitchFamily="34" charset="-128"/>
              </a:rPr>
              <a:t>トヨクモ社は、</a:t>
            </a:r>
            <a:r>
              <a:rPr lang="en-US" sz="2400" spc="22"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400" spc="22">
                <a:solidFill>
                  <a:srgbClr val="3D3D3D"/>
                </a:solidFill>
                <a:latin typeface="Hiragino Kaku Gothic Pro W3" panose="020B0300000000000000" pitchFamily="34" charset="-128"/>
                <a:ea typeface="Hiragino Kaku Gothic Pro W3" panose="020B0300000000000000" pitchFamily="34" charset="-128"/>
              </a:rPr>
              <a:t>がリリースされた直後の</a:t>
            </a:r>
            <a:r>
              <a:rPr lang="en-US" altLang="ja-JP" sz="2400" spc="22" dirty="0">
                <a:solidFill>
                  <a:srgbClr val="3D3D3D"/>
                </a:solidFill>
                <a:latin typeface="Hiragino Kaku Gothic Pro W3" panose="020B0300000000000000" pitchFamily="34" charset="-128"/>
                <a:ea typeface="Hiragino Kaku Gothic Pro W3" panose="020B0300000000000000" pitchFamily="34" charset="-128"/>
              </a:rPr>
              <a:t>2012</a:t>
            </a:r>
            <a:r>
              <a:rPr lang="ja-JP" altLang="en-US" sz="2400" spc="22">
                <a:solidFill>
                  <a:srgbClr val="3D3D3D"/>
                </a:solidFill>
                <a:latin typeface="Hiragino Kaku Gothic Pro W3" panose="020B0300000000000000" pitchFamily="34" charset="-128"/>
                <a:ea typeface="Hiragino Kaku Gothic Pro W3" panose="020B0300000000000000" pitchFamily="34" charset="-128"/>
              </a:rPr>
              <a:t>年から、</a:t>
            </a:r>
            <a:br>
              <a:rPr lang="ja-JP" altLang="en-US" sz="2400" spc="22">
                <a:solidFill>
                  <a:srgbClr val="3D3D3D"/>
                </a:solidFill>
                <a:latin typeface="Hiragino Kaku Gothic Pro W3" panose="020B0300000000000000" pitchFamily="34" charset="-128"/>
                <a:ea typeface="Hiragino Kaku Gothic Pro W3" panose="020B0300000000000000" pitchFamily="34" charset="-128"/>
              </a:rPr>
            </a:br>
            <a:r>
              <a:rPr lang="en-US" sz="2400" spc="22"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400" spc="22">
                <a:solidFill>
                  <a:srgbClr val="3D3D3D"/>
                </a:solidFill>
                <a:latin typeface="Hiragino Kaku Gothic Pro W3" panose="020B0300000000000000" pitchFamily="34" charset="-128"/>
                <a:ea typeface="Hiragino Kaku Gothic Pro W3" panose="020B0300000000000000" pitchFamily="34" charset="-128"/>
              </a:rPr>
              <a:t>に連携する製品を多数提供し、高い評価を得ています。</a:t>
            </a:r>
          </a:p>
        </p:txBody>
      </p:sp>
      <p:sp>
        <p:nvSpPr>
          <p:cNvPr id="43" name="テキスト ボックス 42">
            <a:extLst>
              <a:ext uri="{FF2B5EF4-FFF2-40B4-BE49-F238E27FC236}">
                <a16:creationId xmlns:a16="http://schemas.microsoft.com/office/drawing/2014/main" id="{A388097C-453B-F742-8CED-8D69B8C1C531}"/>
              </a:ext>
            </a:extLst>
          </p:cNvPr>
          <p:cNvSpPr txBox="1"/>
          <p:nvPr/>
        </p:nvSpPr>
        <p:spPr>
          <a:xfrm>
            <a:off x="12515788" y="1010823"/>
            <a:ext cx="3656623" cy="3077766"/>
          </a:xfrm>
          <a:prstGeom prst="rect">
            <a:avLst/>
          </a:prstGeom>
          <a:noFill/>
        </p:spPr>
        <p:txBody>
          <a:bodyPr wrap="square">
            <a:spAutoFit/>
          </a:bodyPr>
          <a:lstStyle/>
          <a:p>
            <a:pPr algn="ctr"/>
            <a:r>
              <a:rPr kumimoji="1" lang="en-US" altLang="ja-JP" sz="4400" b="1" dirty="0">
                <a:solidFill>
                  <a:sysClr val="windowText" lastClr="000000"/>
                </a:solidFill>
                <a:latin typeface="Hiragino Kaku Gothic Pro W3" panose="020B0300000000000000" pitchFamily="34" charset="-128"/>
                <a:ea typeface="Hiragino Kaku Gothic Pro W3" panose="020B0300000000000000" pitchFamily="34" charset="-128"/>
              </a:rPr>
              <a:t>8,000</a:t>
            </a:r>
            <a:r>
              <a:rPr kumimoji="1" lang="ja-JP" altLang="en-US" sz="2400">
                <a:solidFill>
                  <a:sysClr val="windowText" lastClr="000000"/>
                </a:solidFill>
                <a:latin typeface="Hiragino Kaku Gothic Pro W3" panose="020B0300000000000000" pitchFamily="34" charset="-128"/>
                <a:ea typeface="Hiragino Kaku Gothic Pro W3" panose="020B0300000000000000" pitchFamily="34" charset="-128"/>
              </a:rPr>
              <a:t>契約以上</a:t>
            </a:r>
            <a:endParaRPr kumimoji="1" lang="en-US" altLang="ja-JP" sz="24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r>
              <a:rPr kumimoji="1" lang="en-US" altLang="ja-JP" dirty="0" err="1">
                <a:solidFill>
                  <a:sysClr val="windowText" lastClr="000000"/>
                </a:solidFill>
                <a:latin typeface="Hiragino Kaku Gothic Pro W3" panose="020B0300000000000000" pitchFamily="34" charset="-128"/>
                <a:ea typeface="Hiragino Kaku Gothic Pro W3" panose="020B0300000000000000" pitchFamily="34" charset="-128"/>
              </a:rPr>
              <a:t>CyPN</a:t>
            </a:r>
            <a:r>
              <a:rPr kumimoji="1" lang="en-US" altLang="ja-JP" dirty="0">
                <a:solidFill>
                  <a:sysClr val="windowText" lastClr="000000"/>
                </a:solidFill>
                <a:latin typeface="Hiragino Kaku Gothic Pro W3" panose="020B0300000000000000" pitchFamily="34" charset="-128"/>
                <a:ea typeface="Hiragino Kaku Gothic Pro W3" panose="020B0300000000000000" pitchFamily="34" charset="-128"/>
              </a:rPr>
              <a:t> Report </a:t>
            </a:r>
            <a:r>
              <a:rPr kumimoji="1" lang="ja-JP" altLang="en-US">
                <a:solidFill>
                  <a:sysClr val="windowText" lastClr="000000"/>
                </a:solidFill>
                <a:latin typeface="Hiragino Kaku Gothic Pro W3" panose="020B0300000000000000" pitchFamily="34" charset="-128"/>
                <a:ea typeface="Hiragino Kaku Gothic Pro W3" panose="020B0300000000000000" pitchFamily="34" charset="-128"/>
              </a:rPr>
              <a:t>プロダクト部門</a:t>
            </a: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r>
              <a:rPr kumimoji="1" lang="ja-JP" altLang="en-US" sz="1600">
                <a:solidFill>
                  <a:sysClr val="windowText" lastClr="000000"/>
                </a:solidFill>
                <a:latin typeface="Hiragino Kaku Gothic Pro W3" panose="020B0300000000000000" pitchFamily="34" charset="-128"/>
                <a:ea typeface="Hiragino Kaku Gothic Pro W3" panose="020B0300000000000000" pitchFamily="34" charset="-128"/>
              </a:rPr>
              <a:t>最高評価（★★★）</a:t>
            </a:r>
            <a:r>
              <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rPr>
              <a:t>2022</a:t>
            </a:r>
          </a:p>
          <a:p>
            <a:pPr algn="ctr"/>
            <a:r>
              <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rPr>
              <a:t>3</a:t>
            </a:r>
            <a:r>
              <a:rPr kumimoji="1" lang="ja-JP" altLang="en-US" sz="1600">
                <a:solidFill>
                  <a:sysClr val="windowText" lastClr="000000"/>
                </a:solidFill>
                <a:latin typeface="Hiragino Kaku Gothic Pro W3" panose="020B0300000000000000" pitchFamily="34" charset="-128"/>
                <a:ea typeface="Hiragino Kaku Gothic Pro W3" panose="020B0300000000000000" pitchFamily="34" charset="-128"/>
              </a:rPr>
              <a:t>製品で受賞</a:t>
            </a: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p:txBody>
      </p:sp>
      <p:pic>
        <p:nvPicPr>
          <p:cNvPr id="44" name="Picture 2" descr="CyPN Report プロダクト部門★★★">
            <a:extLst>
              <a:ext uri="{FF2B5EF4-FFF2-40B4-BE49-F238E27FC236}">
                <a16:creationId xmlns:a16="http://schemas.microsoft.com/office/drawing/2014/main" id="{82887A50-E614-6491-C74A-E1CC307B6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8287" y="1854134"/>
            <a:ext cx="1328960" cy="1471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TextBox 10">
            <a:extLst>
              <a:ext uri="{FF2B5EF4-FFF2-40B4-BE49-F238E27FC236}">
                <a16:creationId xmlns:a16="http://schemas.microsoft.com/office/drawing/2014/main" id="{AC9183AF-047F-9E4A-F333-C5D15B56D06E}"/>
              </a:ext>
            </a:extLst>
          </p:cNvPr>
          <p:cNvSpPr txBox="1"/>
          <p:nvPr/>
        </p:nvSpPr>
        <p:spPr>
          <a:xfrm>
            <a:off x="10896600" y="2476500"/>
            <a:ext cx="3848100" cy="650627"/>
          </a:xfrm>
          <a:prstGeom prst="rect">
            <a:avLst/>
          </a:prstGeom>
        </p:spPr>
        <p:txBody>
          <a:bodyPr wrap="square"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で出来ること</a:t>
            </a:r>
            <a:endParaRPr lang="en-US" sz="4499" b="1" spc="22" dirty="0">
              <a:solidFill>
                <a:srgbClr val="3D3D3D"/>
              </a:solidFill>
              <a:latin typeface="Hiragino Kaku Gothic Pro W3" panose="020B0300000000000000" pitchFamily="34" charset="-128"/>
              <a:ea typeface="Hiragino Kaku Gothic Pro W3" panose="020B0300000000000000" pitchFamily="34" charset="-128"/>
            </a:endParaRPr>
          </a:p>
        </p:txBody>
      </p:sp>
      <p:pic>
        <p:nvPicPr>
          <p:cNvPr id="2" name="図 1" descr="ロゴ が含まれている画像&#10;&#10;自動的に生成された説明">
            <a:extLst>
              <a:ext uri="{FF2B5EF4-FFF2-40B4-BE49-F238E27FC236}">
                <a16:creationId xmlns:a16="http://schemas.microsoft.com/office/drawing/2014/main" id="{C8B43089-06C2-A021-53C5-A2AA40032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101" y="1549260"/>
            <a:ext cx="6896099" cy="1782026"/>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E4FB150E-51C2-A0B5-670E-41471A879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00" y="4381500"/>
            <a:ext cx="16027399" cy="48082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A34562AD-A657-9393-0660-E82C6F2B3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625" y="3426182"/>
            <a:ext cx="10754750" cy="6049547"/>
          </a:xfrm>
          <a:prstGeom prst="rect">
            <a:avLst/>
          </a:prstGeom>
        </p:spPr>
      </p:pic>
      <p:sp>
        <p:nvSpPr>
          <p:cNvPr id="9" name="TextBox 76">
            <a:extLst>
              <a:ext uri="{FF2B5EF4-FFF2-40B4-BE49-F238E27FC236}">
                <a16:creationId xmlns:a16="http://schemas.microsoft.com/office/drawing/2014/main" id="{27F48BD4-A97F-C6F8-D270-0F8939A7099F}"/>
              </a:ext>
            </a:extLst>
          </p:cNvPr>
          <p:cNvSpPr txBox="1"/>
          <p:nvPr/>
        </p:nvSpPr>
        <p:spPr>
          <a:xfrm>
            <a:off x="746644" y="1444645"/>
            <a:ext cx="17084155" cy="428579"/>
          </a:xfrm>
          <a:prstGeom prst="rect">
            <a:avLst/>
          </a:prstGeom>
          <a:ln>
            <a:noFill/>
          </a:ln>
        </p:spPr>
        <p:txBody>
          <a:bodyPr wrap="square" lIns="0" tIns="0" rIns="0" bIns="0" rtlCol="0" anchor="ctr">
            <a:spAutoFit/>
          </a:bodyPr>
          <a:lstStyle/>
          <a:p>
            <a:pPr algn="ctr">
              <a:lnSpc>
                <a:spcPts val="2994"/>
              </a:lnSpc>
            </a:pPr>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i="0" dirty="0">
                <a:effectLst/>
                <a:latin typeface="Hiragino Kaku Gothic Pro W3" panose="020B0300000000000000" pitchFamily="34" charset="-128"/>
                <a:ea typeface="Hiragino Kaku Gothic Pro W3" panose="020B0300000000000000" pitchFamily="34" charset="-128"/>
              </a:rPr>
              <a:t>1</a:t>
            </a:r>
            <a:r>
              <a:rPr lang="ja-JP" altLang="en-US" sz="4800" b="1" i="0">
                <a:effectLst/>
                <a:latin typeface="Hiragino Kaku Gothic Pro W3" panose="020B0300000000000000" pitchFamily="34" charset="-128"/>
                <a:ea typeface="Hiragino Kaku Gothic Pro W3" panose="020B0300000000000000" pitchFamily="34" charset="-128"/>
              </a:rPr>
              <a:t>：</a:t>
            </a:r>
            <a:r>
              <a:rPr lang="en-US" altLang="ja-JP" sz="4800" b="1" i="0" dirty="0" err="1">
                <a:effectLst/>
                <a:latin typeface="Hiragino Kaku Gothic Pro W3" panose="020B0300000000000000" pitchFamily="34" charset="-128"/>
                <a:ea typeface="Hiragino Kaku Gothic Pro W3" panose="020B0300000000000000" pitchFamily="34" charset="-128"/>
              </a:rPr>
              <a:t>kintone</a:t>
            </a:r>
            <a:r>
              <a:rPr lang="ja-JP" altLang="en-US" sz="4800" b="1" i="0">
                <a:effectLst/>
                <a:latin typeface="Hiragino Kaku Gothic Pro W3" panose="020B0300000000000000" pitchFamily="34" charset="-128"/>
                <a:ea typeface="Hiragino Kaku Gothic Pro W3" panose="020B0300000000000000" pitchFamily="34" charset="-128"/>
              </a:rPr>
              <a:t>のライセンス不要！</a:t>
            </a:r>
            <a:endParaRPr lang="en-US" sz="4800" b="1" dirty="0">
              <a:ln w="10160">
                <a:noFill/>
                <a:prstDash val="solid"/>
              </a:ln>
              <a:effectLst>
                <a:outerShdw blurRad="38100" dist="22860" dir="5400000" algn="tl" rotWithShape="0">
                  <a:srgbClr val="000000">
                    <a:alpha val="30000"/>
                  </a:srgbClr>
                </a:outerShdw>
              </a:effectLst>
              <a:latin typeface="Hiragino Kaku Gothic Pro W3" panose="020B0300000000000000" pitchFamily="34" charset="-128"/>
              <a:ea typeface="Hiragino Kaku Gothic Pro W3" panose="020B0300000000000000" pitchFamily="34" charset="-128"/>
            </a:endParaRP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62000" y="2074089"/>
            <a:ext cx="16779356" cy="830997"/>
          </a:xfrm>
          <a:prstGeom prst="rect">
            <a:avLst/>
          </a:prstGeom>
          <a:noFill/>
        </p:spPr>
        <p:txBody>
          <a:bodyPr wrap="square">
            <a:spAutoFit/>
          </a:bodyPr>
          <a:lstStyle/>
          <a:p>
            <a:pPr algn="ctr"/>
            <a:r>
              <a:rPr lang="ja-JP" altLang="en-US" sz="2400">
                <a:latin typeface="Hiragino Kaku Gothic Pro W3" panose="020B0300000000000000" pitchFamily="34" charset="-128"/>
                <a:ea typeface="Hiragino Kaku Gothic Pro W3" panose="020B0300000000000000" pitchFamily="34" charset="-128"/>
              </a:rPr>
              <a:t>「</a:t>
            </a:r>
            <a:r>
              <a:rPr lang="en-US" altLang="ja-JP" sz="2400" dirty="0" err="1">
                <a:latin typeface="Hiragino Kaku Gothic Pro W3" panose="020B0300000000000000" pitchFamily="34" charset="-128"/>
                <a:ea typeface="Hiragino Kaku Gothic Pro W3" panose="020B0300000000000000" pitchFamily="34" charset="-128"/>
              </a:rPr>
              <a:t>kintone</a:t>
            </a:r>
            <a:r>
              <a:rPr lang="ja-JP" altLang="en-US" sz="2400">
                <a:latin typeface="Hiragino Kaku Gothic Pro W3" panose="020B0300000000000000" pitchFamily="34" charset="-128"/>
                <a:ea typeface="Hiragino Kaku Gothic Pro W3" panose="020B0300000000000000" pitchFamily="34" charset="-128"/>
              </a:rPr>
              <a:t>のライセンスを保有していないユーザーに、</a:t>
            </a:r>
            <a:r>
              <a:rPr lang="en-US" altLang="ja-JP" sz="2400" dirty="0" err="1">
                <a:latin typeface="Hiragino Kaku Gothic Pro W3" panose="020B0300000000000000" pitchFamily="34" charset="-128"/>
                <a:ea typeface="Hiragino Kaku Gothic Pro W3" panose="020B0300000000000000" pitchFamily="34" charset="-128"/>
              </a:rPr>
              <a:t>kintone</a:t>
            </a:r>
            <a:r>
              <a:rPr lang="ja-JP" altLang="en-US" sz="2400">
                <a:latin typeface="Hiragino Kaku Gothic Pro W3" panose="020B0300000000000000" pitchFamily="34" charset="-128"/>
                <a:ea typeface="Hiragino Kaku Gothic Pro W3" panose="020B0300000000000000" pitchFamily="34" charset="-128"/>
              </a:rPr>
              <a:t>内のデータを公開共有する」ことが可能です。</a:t>
            </a:r>
            <a:endParaRPr lang="en-US" altLang="ja-JP" sz="2400" dirty="0">
              <a:latin typeface="Hiragino Kaku Gothic Pro W3" panose="020B0300000000000000" pitchFamily="34" charset="-128"/>
              <a:ea typeface="Hiragino Kaku Gothic Pro W3" panose="020B0300000000000000" pitchFamily="34" charset="-128"/>
            </a:endParaRPr>
          </a:p>
          <a:p>
            <a:pPr algn="ctr"/>
            <a:r>
              <a:rPr lang="en-US" altLang="ja-JP" sz="2400" dirty="0" err="1">
                <a:latin typeface="Hiragino Kaku Gothic Pro W3" panose="020B0300000000000000" pitchFamily="34" charset="-128"/>
                <a:ea typeface="Hiragino Kaku Gothic Pro W3" panose="020B0300000000000000" pitchFamily="34" charset="-128"/>
              </a:rPr>
              <a:t>kintone</a:t>
            </a:r>
            <a:r>
              <a:rPr lang="ja-JP" altLang="en-US" sz="2400">
                <a:latin typeface="Hiragino Kaku Gothic Pro W3" panose="020B0300000000000000" pitchFamily="34" charset="-128"/>
                <a:ea typeface="Hiragino Kaku Gothic Pro W3" panose="020B0300000000000000" pitchFamily="34" charset="-128"/>
              </a:rPr>
              <a:t>のデータをそのまま表示するため、非エンジニアの方でも簡単に情報を共有できます。</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76">
            <a:extLst>
              <a:ext uri="{FF2B5EF4-FFF2-40B4-BE49-F238E27FC236}">
                <a16:creationId xmlns:a16="http://schemas.microsoft.com/office/drawing/2014/main" id="{27F48BD4-A97F-C6F8-D270-0F8939A7099F}"/>
              </a:ext>
            </a:extLst>
          </p:cNvPr>
          <p:cNvSpPr txBox="1"/>
          <p:nvPr/>
        </p:nvSpPr>
        <p:spPr>
          <a:xfrm>
            <a:off x="746644" y="1444645"/>
            <a:ext cx="17084155" cy="428579"/>
          </a:xfrm>
          <a:prstGeom prst="rect">
            <a:avLst/>
          </a:prstGeom>
          <a:ln>
            <a:noFill/>
          </a:ln>
        </p:spPr>
        <p:txBody>
          <a:bodyPr wrap="square" lIns="0" tIns="0" rIns="0" bIns="0" rtlCol="0" anchor="ctr">
            <a:spAutoFit/>
          </a:bodyPr>
          <a:lstStyle/>
          <a:p>
            <a:pPr algn="ctr">
              <a:lnSpc>
                <a:spcPts val="2994"/>
              </a:lnSpc>
            </a:pPr>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dirty="0">
                <a:latin typeface="Hiragino Kaku Gothic Pro W3" panose="020B0300000000000000" pitchFamily="34" charset="-128"/>
                <a:ea typeface="Hiragino Kaku Gothic Pro W3" panose="020B0300000000000000" pitchFamily="34" charset="-128"/>
              </a:rPr>
              <a:t>2</a:t>
            </a:r>
            <a:r>
              <a:rPr lang="ja-JP" altLang="en-US" sz="4800" b="1" i="0">
                <a:effectLst/>
                <a:latin typeface="Hiragino Kaku Gothic Pro W3" panose="020B0300000000000000" pitchFamily="34" charset="-128"/>
                <a:ea typeface="Hiragino Kaku Gothic Pro W3" panose="020B0300000000000000" pitchFamily="34" charset="-128"/>
              </a:rPr>
              <a:t>：ビュー（ページ）ごとに、アクセス制限が可能！</a:t>
            </a: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fontAlgn="base"/>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公開期間、</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IP</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アドレス、パスワード認証、メールアドレス認証といった様々なアクセス制限に対応しています。</a:t>
            </a:r>
            <a:b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b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期間限定のセミナーページ、社内向けの資料ページ、会員ページなど、要件に応じた制限をお試しください。</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p:txBody>
      </p:sp>
      <p:pic>
        <p:nvPicPr>
          <p:cNvPr id="2" name="図 1" descr="グラフィカル ユーザー インターフェイス, アプリケーション, Web サイト&#10;&#10;自動的に生成された説明">
            <a:extLst>
              <a:ext uri="{FF2B5EF4-FFF2-40B4-BE49-F238E27FC236}">
                <a16:creationId xmlns:a16="http://schemas.microsoft.com/office/drawing/2014/main" id="{479287AF-360A-5F7B-A01F-4BAB4ABF4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910" y="3301963"/>
            <a:ext cx="11008179" cy="6192101"/>
          </a:xfrm>
          <a:prstGeom prst="rect">
            <a:avLst/>
          </a:prstGeom>
          <a:ln>
            <a:solidFill>
              <a:schemeClr val="accent5"/>
            </a:solidFill>
          </a:ln>
        </p:spPr>
      </p:pic>
    </p:spTree>
    <p:extLst>
      <p:ext uri="{BB962C8B-B14F-4D97-AF65-F5344CB8AC3E}">
        <p14:creationId xmlns:p14="http://schemas.microsoft.com/office/powerpoint/2010/main" val="22670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6F11451E-5D69-DF56-CBA1-37966FF4F10B}"/>
              </a:ext>
            </a:extLst>
          </p:cNvPr>
          <p:cNvSpPr txBox="1"/>
          <p:nvPr/>
        </p:nvSpPr>
        <p:spPr>
          <a:xfrm>
            <a:off x="918407" y="939152"/>
            <a:ext cx="17084155"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i="0" dirty="0">
                <a:effectLst/>
                <a:latin typeface="Hiragino Kaku Gothic Pro W3" panose="020B0300000000000000" pitchFamily="34" charset="-128"/>
                <a:ea typeface="Hiragino Kaku Gothic Pro W3" panose="020B0300000000000000" pitchFamily="34" charset="-128"/>
              </a:rPr>
              <a:t>3</a:t>
            </a:r>
            <a:r>
              <a:rPr lang="ja-JP" altLang="en-US" sz="4800" b="1" i="0">
                <a:effectLst/>
                <a:latin typeface="Hiragino Kaku Gothic Pro W3" panose="020B0300000000000000" pitchFamily="34" charset="-128"/>
                <a:ea typeface="Hiragino Kaku Gothic Pro W3" panose="020B0300000000000000" pitchFamily="34" charset="-128"/>
              </a:rPr>
              <a:t>：</a:t>
            </a:r>
            <a:r>
              <a:rPr lang="en-US" altLang="ja-JP" sz="4800" b="1" i="0" dirty="0" err="1">
                <a:effectLst/>
                <a:latin typeface="Hiragino Kaku Gothic Pro W3" panose="020B0300000000000000" pitchFamily="34" charset="-128"/>
                <a:ea typeface="Hiragino Kaku Gothic Pro W3" panose="020B0300000000000000" pitchFamily="34" charset="-128"/>
              </a:rPr>
              <a:t>kintone</a:t>
            </a:r>
            <a:r>
              <a:rPr lang="ja-JP" altLang="en-US" sz="4800" b="1" i="0">
                <a:effectLst/>
                <a:latin typeface="Hiragino Kaku Gothic Pro W3" panose="020B0300000000000000" pitchFamily="34" charset="-128"/>
                <a:ea typeface="Hiragino Kaku Gothic Pro W3" panose="020B0300000000000000" pitchFamily="34" charset="-128"/>
              </a:rPr>
              <a:t>では描けない、高度なグラフも作成可能</a:t>
            </a: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a:t>
            </a:r>
            <a:r>
              <a:rPr lang="en-US" altLang="ja-JP" sz="2400" b="0" i="0" dirty="0" err="1">
                <a:solidFill>
                  <a:srgbClr val="4D4D4D"/>
                </a:solidFill>
                <a:effectLst/>
                <a:latin typeface="Hiragino Kaku Gothic Pro W3" panose="020B0300000000000000" pitchFamily="34" charset="-128"/>
                <a:ea typeface="Hiragino Kaku Gothic Pro W3" panose="020B0300000000000000" pitchFamily="34" charset="-128"/>
              </a:rPr>
              <a:t>kintone</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で</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2</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軸のグラフを作成したい」というご要望はありませんか？</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a:p>
            <a:pPr algn="ctr"/>
            <a:r>
              <a:rPr lang="en-US" altLang="ja-JP" sz="2400" b="0" i="0" dirty="0" err="1">
                <a:solidFill>
                  <a:srgbClr val="4D4D4D"/>
                </a:solidFill>
                <a:effectLst/>
                <a:latin typeface="Hiragino Kaku Gothic Pro W3" panose="020B0300000000000000" pitchFamily="34" charset="-128"/>
                <a:ea typeface="Hiragino Kaku Gothic Pro W3" panose="020B0300000000000000" pitchFamily="34" charset="-128"/>
              </a:rPr>
              <a:t>kViewer</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では、売上高と前年比を表示するといった「</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2</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軸のグラフ」や、「散布図」を作成可能です。</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4254A880-8AD4-7872-3A20-56091C14A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554" y="3265174"/>
            <a:ext cx="11155860" cy="6275171"/>
          </a:xfrm>
          <a:prstGeom prst="rect">
            <a:avLst/>
          </a:prstGeom>
          <a:ln>
            <a:solidFill>
              <a:schemeClr val="accent5"/>
            </a:solidFill>
          </a:ln>
        </p:spPr>
      </p:pic>
    </p:spTree>
    <p:extLst>
      <p:ext uri="{BB962C8B-B14F-4D97-AF65-F5344CB8AC3E}">
        <p14:creationId xmlns:p14="http://schemas.microsoft.com/office/powerpoint/2010/main" val="226312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6055BC78-38DE-2810-82ED-B6512FE4C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883" y="3343791"/>
            <a:ext cx="10828231" cy="6090880"/>
          </a:xfrm>
          <a:prstGeom prst="rect">
            <a:avLst/>
          </a:prstGeom>
          <a:ln>
            <a:solidFill>
              <a:schemeClr val="accent5"/>
            </a:solidFill>
          </a:ln>
        </p:spPr>
      </p:pic>
      <p:sp>
        <p:nvSpPr>
          <p:cNvPr id="2" name="TextBox 76">
            <a:extLst>
              <a:ext uri="{FF2B5EF4-FFF2-40B4-BE49-F238E27FC236}">
                <a16:creationId xmlns:a16="http://schemas.microsoft.com/office/drawing/2014/main" id="{6F11451E-5D69-DF56-CBA1-37966FF4F10B}"/>
              </a:ext>
            </a:extLst>
          </p:cNvPr>
          <p:cNvSpPr txBox="1"/>
          <p:nvPr/>
        </p:nvSpPr>
        <p:spPr>
          <a:xfrm>
            <a:off x="918407" y="939153"/>
            <a:ext cx="17084155"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dirty="0">
                <a:latin typeface="Hiragino Kaku Gothic Pro W3" panose="020B0300000000000000" pitchFamily="34" charset="-128"/>
                <a:ea typeface="Hiragino Kaku Gothic Pro W3" panose="020B0300000000000000" pitchFamily="34" charset="-128"/>
              </a:rPr>
              <a:t>4</a:t>
            </a:r>
            <a:r>
              <a:rPr lang="ja-JP" altLang="en-US" sz="4800" b="1" i="0">
                <a:effectLst/>
                <a:latin typeface="Hiragino Kaku Gothic Pro W3" panose="020B0300000000000000" pitchFamily="34" charset="-128"/>
                <a:ea typeface="Hiragino Kaku Gothic Pro W3" panose="020B0300000000000000" pitchFamily="34" charset="-128"/>
              </a:rPr>
              <a:t>：グラフや表を組み合わせたダッシュボードに対応！</a:t>
            </a: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「営業数値や経営指標など、</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1</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つのページで複数のグラフやデータを表示したい」というご要望はありませんか？</a:t>
            </a:r>
            <a:br>
              <a:rPr lang="ja-JP" altLang="en-US" sz="2400">
                <a:latin typeface="Hiragino Kaku Gothic Pro W3" panose="020B0300000000000000" pitchFamily="34" charset="-128"/>
                <a:ea typeface="Hiragino Kaku Gothic Pro W3" panose="020B0300000000000000" pitchFamily="34" charset="-128"/>
              </a:rPr>
            </a:b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ダッシュボードビューを利用すると、簡単にグラフや表を組み合わせたビューも作成可能です。</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46267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7A1952CC-D95C-A625-7A8E-64DB167E6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052" y="3251064"/>
            <a:ext cx="11369896" cy="6395566"/>
          </a:xfrm>
          <a:prstGeom prst="rect">
            <a:avLst/>
          </a:prstGeom>
          <a:ln>
            <a:solidFill>
              <a:schemeClr val="accent5"/>
            </a:solidFill>
          </a:ln>
        </p:spPr>
      </p:pic>
      <p:pic>
        <p:nvPicPr>
          <p:cNvPr id="3" name="図 2" descr="黒い背景に白い文字がある&#10;&#10;中程度の精度で自動的に生成された説明">
            <a:extLst>
              <a:ext uri="{FF2B5EF4-FFF2-40B4-BE49-F238E27FC236}">
                <a16:creationId xmlns:a16="http://schemas.microsoft.com/office/drawing/2014/main" id="{37579B4B-505E-EA68-6971-BF587E355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961164"/>
            <a:ext cx="6682962" cy="1058136"/>
          </a:xfrm>
          <a:prstGeom prst="rect">
            <a:avLst/>
          </a:prstGeom>
        </p:spPr>
      </p:pic>
      <p:sp>
        <p:nvSpPr>
          <p:cNvPr id="2" name="TextBox 76">
            <a:extLst>
              <a:ext uri="{FF2B5EF4-FFF2-40B4-BE49-F238E27FC236}">
                <a16:creationId xmlns:a16="http://schemas.microsoft.com/office/drawing/2014/main" id="{6F11451E-5D69-DF56-CBA1-37966FF4F10B}"/>
              </a:ext>
            </a:extLst>
          </p:cNvPr>
          <p:cNvSpPr txBox="1"/>
          <p:nvPr/>
        </p:nvSpPr>
        <p:spPr>
          <a:xfrm>
            <a:off x="2415762" y="1120900"/>
            <a:ext cx="16249962"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　　　　　　</a:t>
            </a:r>
            <a:r>
              <a:rPr lang="en-US" altLang="ja-JP" sz="4800" b="1" i="0" dirty="0">
                <a:effectLst/>
                <a:latin typeface="Hiragino Kaku Gothic Pro W3" panose="020B0300000000000000" pitchFamily="34" charset="-128"/>
                <a:ea typeface="Hiragino Kaku Gothic Pro W3" panose="020B0300000000000000" pitchFamily="34" charset="-128"/>
              </a:rPr>
              <a:t> </a:t>
            </a:r>
            <a:r>
              <a:rPr lang="ja-JP" altLang="en-US" sz="4800" b="1" i="0">
                <a:effectLst/>
                <a:latin typeface="Hiragino Kaku Gothic Pro W3" panose="020B0300000000000000" pitchFamily="34" charset="-128"/>
                <a:ea typeface="Hiragino Kaku Gothic Pro W3" panose="020B0300000000000000" pitchFamily="34" charset="-128"/>
              </a:rPr>
              <a:t>との連携で、もっと便利に</a:t>
            </a:r>
          </a:p>
        </p:txBody>
      </p:sp>
    </p:spTree>
    <p:extLst>
      <p:ext uri="{BB962C8B-B14F-4D97-AF65-F5344CB8AC3E}">
        <p14:creationId xmlns:p14="http://schemas.microsoft.com/office/powerpoint/2010/main" val="2859272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6F11451E-5D69-DF56-CBA1-37966FF4F10B}"/>
              </a:ext>
            </a:extLst>
          </p:cNvPr>
          <p:cNvSpPr txBox="1"/>
          <p:nvPr/>
        </p:nvSpPr>
        <p:spPr>
          <a:xfrm>
            <a:off x="1019019" y="1028700"/>
            <a:ext cx="16249962" cy="741600"/>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利用料金</a:t>
            </a:r>
          </a:p>
        </p:txBody>
      </p:sp>
      <p:sp>
        <p:nvSpPr>
          <p:cNvPr id="11" name="TextBox 11"/>
          <p:cNvSpPr txBox="1"/>
          <p:nvPr/>
        </p:nvSpPr>
        <p:spPr>
          <a:xfrm>
            <a:off x="9144000" y="3623476"/>
            <a:ext cx="3086100" cy="315843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sp>
        <p:nvSpPr>
          <p:cNvPr id="14" name="TextBox 14"/>
          <p:cNvSpPr txBox="1"/>
          <p:nvPr/>
        </p:nvSpPr>
        <p:spPr>
          <a:xfrm>
            <a:off x="9144000" y="3623476"/>
            <a:ext cx="3086100" cy="315843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sp>
        <p:nvSpPr>
          <p:cNvPr id="7" name="正方形/長方形 6">
            <a:extLst>
              <a:ext uri="{FF2B5EF4-FFF2-40B4-BE49-F238E27FC236}">
                <a16:creationId xmlns:a16="http://schemas.microsoft.com/office/drawing/2014/main" id="{180E8474-880C-38B1-F54C-AB346A136306}"/>
              </a:ext>
            </a:extLst>
          </p:cNvPr>
          <p:cNvSpPr/>
          <p:nvPr/>
        </p:nvSpPr>
        <p:spPr>
          <a:xfrm>
            <a:off x="787940" y="2581072"/>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9" name="正方形/長方形 8">
            <a:extLst>
              <a:ext uri="{FF2B5EF4-FFF2-40B4-BE49-F238E27FC236}">
                <a16:creationId xmlns:a16="http://schemas.microsoft.com/office/drawing/2014/main" id="{57962CBF-A83A-DA80-80E9-92682218FDA8}"/>
              </a:ext>
            </a:extLst>
          </p:cNvPr>
          <p:cNvSpPr/>
          <p:nvPr/>
        </p:nvSpPr>
        <p:spPr>
          <a:xfrm>
            <a:off x="5055140" y="2581883"/>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Hiragino Kaku Gothic Pro W3" panose="020B0300000000000000" pitchFamily="34" charset="-128"/>
                <a:ea typeface="Hiragino Kaku Gothic Pro W3" panose="020B0300000000000000" pitchFamily="34" charset="-128"/>
              </a:rPr>
              <a:t>スマホ用レイアウト</a:t>
            </a:r>
          </a:p>
        </p:txBody>
      </p:sp>
      <p:sp>
        <p:nvSpPr>
          <p:cNvPr id="10" name="正方形/長方形 9">
            <a:extLst>
              <a:ext uri="{FF2B5EF4-FFF2-40B4-BE49-F238E27FC236}">
                <a16:creationId xmlns:a16="http://schemas.microsoft.com/office/drawing/2014/main" id="{ECE4B0F1-9B06-D54E-0D97-173B772E9CFE}"/>
              </a:ext>
            </a:extLst>
          </p:cNvPr>
          <p:cNvSpPr/>
          <p:nvPr/>
        </p:nvSpPr>
        <p:spPr>
          <a:xfrm>
            <a:off x="9322340" y="2581072"/>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2" name="正方形/長方形 11">
            <a:extLst>
              <a:ext uri="{FF2B5EF4-FFF2-40B4-BE49-F238E27FC236}">
                <a16:creationId xmlns:a16="http://schemas.microsoft.com/office/drawing/2014/main" id="{A88E75F6-0D97-D76F-BBDD-707319DDB38E}"/>
              </a:ext>
            </a:extLst>
          </p:cNvPr>
          <p:cNvSpPr/>
          <p:nvPr/>
        </p:nvSpPr>
        <p:spPr>
          <a:xfrm>
            <a:off x="13589540" y="2551889"/>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3" name="テキスト ボックス 12">
            <a:extLst>
              <a:ext uri="{FF2B5EF4-FFF2-40B4-BE49-F238E27FC236}">
                <a16:creationId xmlns:a16="http://schemas.microsoft.com/office/drawing/2014/main" id="{8A929901-66B8-91FA-2AB4-D075ED47C4C9}"/>
              </a:ext>
            </a:extLst>
          </p:cNvPr>
          <p:cNvSpPr txBox="1"/>
          <p:nvPr/>
        </p:nvSpPr>
        <p:spPr>
          <a:xfrm>
            <a:off x="787940" y="2885274"/>
            <a:ext cx="3910520" cy="523220"/>
          </a:xfrm>
          <a:prstGeom prst="rect">
            <a:avLst/>
          </a:prstGeom>
          <a:noFill/>
        </p:spPr>
        <p:txBody>
          <a:bodyPr wrap="square" rtlCol="0">
            <a:spAutoFit/>
          </a:bodyPr>
          <a:lstStyle/>
          <a:p>
            <a:pPr algn="ctr"/>
            <a:r>
              <a:rPr kumimoji="1" lang="ja-JP" altLang="en-US" sz="2800" b="1">
                <a:solidFill>
                  <a:schemeClr val="accent6"/>
                </a:solidFill>
                <a:latin typeface="Hiragino Kaku Gothic Pro W3" panose="020B0300000000000000" pitchFamily="34" charset="-128"/>
                <a:ea typeface="Hiragino Kaku Gothic Pro W3" panose="020B0300000000000000" pitchFamily="34" charset="-128"/>
              </a:rPr>
              <a:t>ライト</a:t>
            </a:r>
          </a:p>
        </p:txBody>
      </p:sp>
      <p:sp>
        <p:nvSpPr>
          <p:cNvPr id="15" name="テキスト ボックス 14">
            <a:extLst>
              <a:ext uri="{FF2B5EF4-FFF2-40B4-BE49-F238E27FC236}">
                <a16:creationId xmlns:a16="http://schemas.microsoft.com/office/drawing/2014/main" id="{B74D701B-B0BB-C872-85C0-52E57E1F62C0}"/>
              </a:ext>
            </a:extLst>
          </p:cNvPr>
          <p:cNvSpPr txBox="1"/>
          <p:nvPr/>
        </p:nvSpPr>
        <p:spPr>
          <a:xfrm>
            <a:off x="5055140" y="2885274"/>
            <a:ext cx="3910520" cy="523220"/>
          </a:xfrm>
          <a:prstGeom prst="rect">
            <a:avLst/>
          </a:prstGeom>
          <a:noFill/>
        </p:spPr>
        <p:txBody>
          <a:bodyPr wrap="square" rtlCol="0">
            <a:spAutoFit/>
          </a:bodyPr>
          <a:lstStyle/>
          <a:p>
            <a:pPr algn="ctr"/>
            <a:r>
              <a:rPr kumimoji="1" lang="ja-JP" altLang="en-US" sz="2800" b="1">
                <a:solidFill>
                  <a:schemeClr val="accent5"/>
                </a:solidFill>
                <a:latin typeface="Hiragino Kaku Gothic Pro W3" panose="020B0300000000000000" pitchFamily="34" charset="-128"/>
                <a:ea typeface="Hiragino Kaku Gothic Pro W3" panose="020B0300000000000000" pitchFamily="34" charset="-128"/>
              </a:rPr>
              <a:t>スタンダード</a:t>
            </a:r>
          </a:p>
        </p:txBody>
      </p:sp>
      <p:sp>
        <p:nvSpPr>
          <p:cNvPr id="16" name="テキスト ボックス 15">
            <a:extLst>
              <a:ext uri="{FF2B5EF4-FFF2-40B4-BE49-F238E27FC236}">
                <a16:creationId xmlns:a16="http://schemas.microsoft.com/office/drawing/2014/main" id="{4F212A90-6D3A-EA1C-B90F-26BD2BEE6F38}"/>
              </a:ext>
            </a:extLst>
          </p:cNvPr>
          <p:cNvSpPr txBox="1"/>
          <p:nvPr/>
        </p:nvSpPr>
        <p:spPr>
          <a:xfrm>
            <a:off x="9322340" y="2885274"/>
            <a:ext cx="3910519" cy="523220"/>
          </a:xfrm>
          <a:prstGeom prst="rect">
            <a:avLst/>
          </a:prstGeom>
          <a:noFill/>
        </p:spPr>
        <p:txBody>
          <a:bodyPr wrap="square" rtlCol="0">
            <a:spAutoFit/>
          </a:bodyPr>
          <a:lstStyle/>
          <a:p>
            <a:pPr algn="ctr"/>
            <a:r>
              <a:rPr kumimoji="1" lang="ja-JP" altLang="en-US" sz="2800" b="1">
                <a:solidFill>
                  <a:schemeClr val="accent4"/>
                </a:solidFill>
                <a:latin typeface="Hiragino Kaku Gothic Pro W3" panose="020B0300000000000000" pitchFamily="34" charset="-128"/>
                <a:ea typeface="Hiragino Kaku Gothic Pro W3" panose="020B0300000000000000" pitchFamily="34" charset="-128"/>
              </a:rPr>
              <a:t>プレミアム</a:t>
            </a:r>
          </a:p>
        </p:txBody>
      </p:sp>
      <p:sp>
        <p:nvSpPr>
          <p:cNvPr id="17" name="テキスト ボックス 16">
            <a:extLst>
              <a:ext uri="{FF2B5EF4-FFF2-40B4-BE49-F238E27FC236}">
                <a16:creationId xmlns:a16="http://schemas.microsoft.com/office/drawing/2014/main" id="{93FC5C63-7A67-FA95-09DB-EA8C7176E1CB}"/>
              </a:ext>
            </a:extLst>
          </p:cNvPr>
          <p:cNvSpPr txBox="1"/>
          <p:nvPr/>
        </p:nvSpPr>
        <p:spPr>
          <a:xfrm>
            <a:off x="13589539" y="2885274"/>
            <a:ext cx="3910520" cy="523220"/>
          </a:xfrm>
          <a:prstGeom prst="rect">
            <a:avLst/>
          </a:prstGeom>
          <a:noFill/>
        </p:spPr>
        <p:txBody>
          <a:bodyPr wrap="square" rtlCol="0">
            <a:spAutoFit/>
          </a:bodyPr>
          <a:lstStyle/>
          <a:p>
            <a:pPr algn="ctr"/>
            <a:r>
              <a:rPr kumimoji="1" lang="ja-JP" altLang="en-US" sz="2800" b="1">
                <a:solidFill>
                  <a:schemeClr val="bg2">
                    <a:lumMod val="50000"/>
                  </a:schemeClr>
                </a:solidFill>
                <a:latin typeface="Hiragino Kaku Gothic Pro W3" panose="020B0300000000000000" pitchFamily="34" charset="-128"/>
                <a:ea typeface="Hiragino Kaku Gothic Pro W3" panose="020B0300000000000000" pitchFamily="34" charset="-128"/>
              </a:rPr>
              <a:t>プロフェッショナル</a:t>
            </a:r>
          </a:p>
        </p:txBody>
      </p:sp>
      <p:sp>
        <p:nvSpPr>
          <p:cNvPr id="19" name="テキスト ボックス 18">
            <a:extLst>
              <a:ext uri="{FF2B5EF4-FFF2-40B4-BE49-F238E27FC236}">
                <a16:creationId xmlns:a16="http://schemas.microsoft.com/office/drawing/2014/main" id="{27488C53-9E72-881E-4E46-AD0E2D87EA6B}"/>
              </a:ext>
            </a:extLst>
          </p:cNvPr>
          <p:cNvSpPr txBox="1"/>
          <p:nvPr/>
        </p:nvSpPr>
        <p:spPr>
          <a:xfrm>
            <a:off x="787940" y="3572935"/>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6,000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68,400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0" name="テキスト ボックス 19">
            <a:extLst>
              <a:ext uri="{FF2B5EF4-FFF2-40B4-BE49-F238E27FC236}">
                <a16:creationId xmlns:a16="http://schemas.microsoft.com/office/drawing/2014/main" id="{BE705A2C-D00B-8D84-C425-60F1312C8960}"/>
              </a:ext>
            </a:extLst>
          </p:cNvPr>
          <p:cNvSpPr txBox="1"/>
          <p:nvPr/>
        </p:nvSpPr>
        <p:spPr>
          <a:xfrm>
            <a:off x="5055140" y="3572934"/>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9,000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102,600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1" name="テキスト ボックス 20">
            <a:extLst>
              <a:ext uri="{FF2B5EF4-FFF2-40B4-BE49-F238E27FC236}">
                <a16:creationId xmlns:a16="http://schemas.microsoft.com/office/drawing/2014/main" id="{D9FEC1A0-F4E7-3FDA-36E4-7C7DF96A249A}"/>
              </a:ext>
            </a:extLst>
          </p:cNvPr>
          <p:cNvSpPr txBox="1"/>
          <p:nvPr/>
        </p:nvSpPr>
        <p:spPr>
          <a:xfrm>
            <a:off x="9322340" y="3572933"/>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14,000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159,600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2" name="テキスト ボックス 21">
            <a:extLst>
              <a:ext uri="{FF2B5EF4-FFF2-40B4-BE49-F238E27FC236}">
                <a16:creationId xmlns:a16="http://schemas.microsoft.com/office/drawing/2014/main" id="{10995091-F50F-9EE0-65F8-F435A7DD6A2C}"/>
              </a:ext>
            </a:extLst>
          </p:cNvPr>
          <p:cNvSpPr txBox="1"/>
          <p:nvPr/>
        </p:nvSpPr>
        <p:spPr>
          <a:xfrm>
            <a:off x="13589540" y="3623476"/>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24,000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273,600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3" name="角丸四角形 22">
            <a:extLst>
              <a:ext uri="{FF2B5EF4-FFF2-40B4-BE49-F238E27FC236}">
                <a16:creationId xmlns:a16="http://schemas.microsoft.com/office/drawing/2014/main" id="{B4BA4AFF-9D25-753F-53CF-98ED58E7E5FE}"/>
              </a:ext>
            </a:extLst>
          </p:cNvPr>
          <p:cNvSpPr/>
          <p:nvPr/>
        </p:nvSpPr>
        <p:spPr>
          <a:xfrm>
            <a:off x="1250814" y="4951611"/>
            <a:ext cx="2979657" cy="1073937"/>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さまざまなビューのデザイン</a:t>
            </a: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リスト、カード、セグメント</a:t>
            </a: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カレンダー、グラフ、</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My</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ページ</a:t>
            </a: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p:txBody>
      </p:sp>
      <p:sp>
        <p:nvSpPr>
          <p:cNvPr id="27" name="角丸四角形 26">
            <a:extLst>
              <a:ext uri="{FF2B5EF4-FFF2-40B4-BE49-F238E27FC236}">
                <a16:creationId xmlns:a16="http://schemas.microsoft.com/office/drawing/2014/main" id="{369D544C-B61F-2305-BAB0-B92187199486}"/>
              </a:ext>
            </a:extLst>
          </p:cNvPr>
          <p:cNvSpPr/>
          <p:nvPr/>
        </p:nvSpPr>
        <p:spPr>
          <a:xfrm>
            <a:off x="1263786" y="6154457"/>
            <a:ext cx="2979657" cy="372755"/>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レコード詳細画面作成</a:t>
            </a:r>
          </a:p>
        </p:txBody>
      </p:sp>
      <p:sp>
        <p:nvSpPr>
          <p:cNvPr id="28" name="角丸四角形 27">
            <a:extLst>
              <a:ext uri="{FF2B5EF4-FFF2-40B4-BE49-F238E27FC236}">
                <a16:creationId xmlns:a16="http://schemas.microsoft.com/office/drawing/2014/main" id="{4CE2622A-81A1-A071-6B2B-4757B4893E73}"/>
              </a:ext>
            </a:extLst>
          </p:cNvPr>
          <p:cNvSpPr/>
          <p:nvPr/>
        </p:nvSpPr>
        <p:spPr>
          <a:xfrm>
            <a:off x="1263785" y="6681191"/>
            <a:ext cx="2985987" cy="3600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コンテンツ配置選択</a:t>
            </a:r>
          </a:p>
        </p:txBody>
      </p:sp>
      <p:sp>
        <p:nvSpPr>
          <p:cNvPr id="29" name="角丸四角形 28">
            <a:extLst>
              <a:ext uri="{FF2B5EF4-FFF2-40B4-BE49-F238E27FC236}">
                <a16:creationId xmlns:a16="http://schemas.microsoft.com/office/drawing/2014/main" id="{A31A17E7-1E0F-E6BC-3E2C-149A0D3DBE73}"/>
              </a:ext>
            </a:extLst>
          </p:cNvPr>
          <p:cNvSpPr/>
          <p:nvPr/>
        </p:nvSpPr>
        <p:spPr>
          <a:xfrm>
            <a:off x="1263785" y="7214601"/>
            <a:ext cx="2985986" cy="3600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外部公開用の</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API</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作成</a:t>
            </a:r>
          </a:p>
        </p:txBody>
      </p:sp>
      <p:sp>
        <p:nvSpPr>
          <p:cNvPr id="30" name="角丸四角形 29">
            <a:extLst>
              <a:ext uri="{FF2B5EF4-FFF2-40B4-BE49-F238E27FC236}">
                <a16:creationId xmlns:a16="http://schemas.microsoft.com/office/drawing/2014/main" id="{89792929-9549-0000-1302-8C0404C33860}"/>
              </a:ext>
            </a:extLst>
          </p:cNvPr>
          <p:cNvSpPr/>
          <p:nvPr/>
        </p:nvSpPr>
        <p:spPr>
          <a:xfrm>
            <a:off x="1276757" y="7728579"/>
            <a:ext cx="2985986" cy="3600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a:solidFill>
                  <a:schemeClr val="tx1"/>
                </a:solidFill>
                <a:latin typeface="Hiragino Kaku Gothic Pro W3" panose="020B0300000000000000" pitchFamily="34" charset="-128"/>
                <a:ea typeface="Hiragino Kaku Gothic Pro W3" panose="020B0300000000000000" pitchFamily="34" charset="-128"/>
              </a:rPr>
              <a:t>ビューのテンプレートのインポート</a:t>
            </a:r>
          </a:p>
        </p:txBody>
      </p:sp>
      <p:sp>
        <p:nvSpPr>
          <p:cNvPr id="31" name="角丸四角形 30">
            <a:extLst>
              <a:ext uri="{FF2B5EF4-FFF2-40B4-BE49-F238E27FC236}">
                <a16:creationId xmlns:a16="http://schemas.microsoft.com/office/drawing/2014/main" id="{C774040F-EFFE-CD94-990F-46F1035D3D31}"/>
              </a:ext>
            </a:extLst>
          </p:cNvPr>
          <p:cNvSpPr/>
          <p:nvPr/>
        </p:nvSpPr>
        <p:spPr>
          <a:xfrm>
            <a:off x="5517407" y="4951612"/>
            <a:ext cx="2985986" cy="3816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ライトコースの機能</a:t>
            </a:r>
          </a:p>
        </p:txBody>
      </p:sp>
      <p:sp>
        <p:nvSpPr>
          <p:cNvPr id="32" name="角丸四角形 31">
            <a:extLst>
              <a:ext uri="{FF2B5EF4-FFF2-40B4-BE49-F238E27FC236}">
                <a16:creationId xmlns:a16="http://schemas.microsoft.com/office/drawing/2014/main" id="{B324A10C-0D68-0499-A8F6-A1597780FEC7}"/>
              </a:ext>
            </a:extLst>
          </p:cNvPr>
          <p:cNvSpPr/>
          <p:nvPr/>
        </p:nvSpPr>
        <p:spPr>
          <a:xfrm>
            <a:off x="5504437" y="6030077"/>
            <a:ext cx="2985985" cy="3600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accent5"/>
                </a:solidFill>
                <a:latin typeface="Hiragino Kaku Gothic Pro W3" panose="020B0300000000000000" pitchFamily="34" charset="-128"/>
                <a:ea typeface="Hiragino Kaku Gothic Pro W3" panose="020B0300000000000000" pitchFamily="34" charset="-128"/>
              </a:rPr>
              <a:t>表示するレコードの絞り込み</a:t>
            </a:r>
          </a:p>
        </p:txBody>
      </p:sp>
      <p:sp>
        <p:nvSpPr>
          <p:cNvPr id="33" name="十字形 32">
            <a:extLst>
              <a:ext uri="{FF2B5EF4-FFF2-40B4-BE49-F238E27FC236}">
                <a16:creationId xmlns:a16="http://schemas.microsoft.com/office/drawing/2014/main" id="{719B3A10-E306-C511-C741-A5119DE284AB}"/>
              </a:ext>
            </a:extLst>
          </p:cNvPr>
          <p:cNvSpPr/>
          <p:nvPr/>
        </p:nvSpPr>
        <p:spPr>
          <a:xfrm>
            <a:off x="6799200" y="5471403"/>
            <a:ext cx="360000" cy="360000"/>
          </a:xfrm>
          <a:prstGeom prst="plus">
            <a:avLst>
              <a:gd name="adj" fmla="val 4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4" name="角丸四角形 33">
            <a:extLst>
              <a:ext uri="{FF2B5EF4-FFF2-40B4-BE49-F238E27FC236}">
                <a16:creationId xmlns:a16="http://schemas.microsoft.com/office/drawing/2014/main" id="{ACB0606A-2C16-23DF-8C5D-8C4AB9E38AA4}"/>
              </a:ext>
            </a:extLst>
          </p:cNvPr>
          <p:cNvSpPr/>
          <p:nvPr/>
        </p:nvSpPr>
        <p:spPr>
          <a:xfrm>
            <a:off x="5517408" y="7069499"/>
            <a:ext cx="2973014" cy="3600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スマホ用レイアウト</a:t>
            </a:r>
          </a:p>
        </p:txBody>
      </p:sp>
      <p:sp>
        <p:nvSpPr>
          <p:cNvPr id="35" name="角丸四角形 34">
            <a:extLst>
              <a:ext uri="{FF2B5EF4-FFF2-40B4-BE49-F238E27FC236}">
                <a16:creationId xmlns:a16="http://schemas.microsoft.com/office/drawing/2014/main" id="{B981DBF4-2585-0E74-4FA8-E099C3AB0F84}"/>
              </a:ext>
            </a:extLst>
          </p:cNvPr>
          <p:cNvSpPr/>
          <p:nvPr/>
        </p:nvSpPr>
        <p:spPr>
          <a:xfrm>
            <a:off x="5504436" y="6562670"/>
            <a:ext cx="2985986" cy="3600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ysClr val="windowText" lastClr="000000"/>
                </a:solidFill>
                <a:latin typeface="Hiragino Kaku Gothic Pro W3" panose="020B0300000000000000" pitchFamily="34" charset="-128"/>
                <a:ea typeface="Hiragino Kaku Gothic Pro W3" panose="020B0300000000000000" pitchFamily="34" charset="-128"/>
              </a:rPr>
              <a:t>検索フォームの設置</a:t>
            </a:r>
          </a:p>
        </p:txBody>
      </p:sp>
      <p:sp>
        <p:nvSpPr>
          <p:cNvPr id="37" name="角丸四角形 36">
            <a:extLst>
              <a:ext uri="{FF2B5EF4-FFF2-40B4-BE49-F238E27FC236}">
                <a16:creationId xmlns:a16="http://schemas.microsoft.com/office/drawing/2014/main" id="{7163B4E5-A6F9-16F5-BAAC-C9E7624EE702}"/>
              </a:ext>
            </a:extLst>
          </p:cNvPr>
          <p:cNvSpPr/>
          <p:nvPr/>
        </p:nvSpPr>
        <p:spPr>
          <a:xfrm>
            <a:off x="5514520" y="7615008"/>
            <a:ext cx="2975902" cy="3600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多言語機能</a:t>
            </a:r>
          </a:p>
        </p:txBody>
      </p:sp>
      <p:sp>
        <p:nvSpPr>
          <p:cNvPr id="38" name="角丸四角形 37">
            <a:extLst>
              <a:ext uri="{FF2B5EF4-FFF2-40B4-BE49-F238E27FC236}">
                <a16:creationId xmlns:a16="http://schemas.microsoft.com/office/drawing/2014/main" id="{5AE4CC1B-2239-AB73-072D-BA195D521552}"/>
              </a:ext>
            </a:extLst>
          </p:cNvPr>
          <p:cNvSpPr/>
          <p:nvPr/>
        </p:nvSpPr>
        <p:spPr>
          <a:xfrm>
            <a:off x="9778802" y="4951612"/>
            <a:ext cx="2985986" cy="381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スタンダードコースの機能</a:t>
            </a:r>
          </a:p>
        </p:txBody>
      </p:sp>
      <p:sp>
        <p:nvSpPr>
          <p:cNvPr id="40" name="十字形 39">
            <a:extLst>
              <a:ext uri="{FF2B5EF4-FFF2-40B4-BE49-F238E27FC236}">
                <a16:creationId xmlns:a16="http://schemas.microsoft.com/office/drawing/2014/main" id="{79848E1F-4539-28A7-94E1-FDADA73B1DCF}"/>
              </a:ext>
            </a:extLst>
          </p:cNvPr>
          <p:cNvSpPr/>
          <p:nvPr/>
        </p:nvSpPr>
        <p:spPr>
          <a:xfrm>
            <a:off x="11060595" y="5471403"/>
            <a:ext cx="360000" cy="360000"/>
          </a:xfrm>
          <a:prstGeom prst="plus">
            <a:avLst>
              <a:gd name="adj" fmla="val 4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41" name="角丸四角形 40">
            <a:extLst>
              <a:ext uri="{FF2B5EF4-FFF2-40B4-BE49-F238E27FC236}">
                <a16:creationId xmlns:a16="http://schemas.microsoft.com/office/drawing/2014/main" id="{646F0631-7C3F-055F-D924-71BDE46C3791}"/>
              </a:ext>
            </a:extLst>
          </p:cNvPr>
          <p:cNvSpPr/>
          <p:nvPr/>
        </p:nvSpPr>
        <p:spPr>
          <a:xfrm>
            <a:off x="9500432" y="6564864"/>
            <a:ext cx="2162807" cy="31912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err="1">
                <a:solidFill>
                  <a:schemeClr val="accent4"/>
                </a:solidFill>
                <a:latin typeface="Hiragino Kaku Gothic Pro W3" panose="020B0300000000000000" pitchFamily="34" charset="-128"/>
                <a:ea typeface="Hiragino Kaku Gothic Pro W3" panose="020B0300000000000000" pitchFamily="34" charset="-128"/>
              </a:rPr>
              <a:t>Toyokumo</a:t>
            </a:r>
            <a:r>
              <a:rPr kumimoji="1" lang="en-US" altLang="ja-JP" sz="1100" b="1" dirty="0">
                <a:solidFill>
                  <a:schemeClr val="accent4"/>
                </a:solidFill>
                <a:latin typeface="Hiragino Kaku Gothic Pro W3" panose="020B0300000000000000" pitchFamily="34" charset="-128"/>
                <a:ea typeface="Hiragino Kaku Gothic Pro W3" panose="020B0300000000000000" pitchFamily="34" charset="-128"/>
              </a:rPr>
              <a:t> </a:t>
            </a:r>
            <a:r>
              <a:rPr kumimoji="1" lang="en-US" altLang="ja-JP" sz="1100" b="1" dirty="0" err="1">
                <a:solidFill>
                  <a:schemeClr val="accent4"/>
                </a:solidFill>
                <a:latin typeface="Hiragino Kaku Gothic Pro W3" panose="020B0300000000000000" pitchFamily="34" charset="-128"/>
                <a:ea typeface="Hiragino Kaku Gothic Pro W3" panose="020B0300000000000000" pitchFamily="34" charset="-128"/>
              </a:rPr>
              <a:t>kintoneApp</a:t>
            </a:r>
            <a:r>
              <a:rPr kumimoji="1" lang="ja-JP" altLang="en-US" sz="1100" b="1">
                <a:solidFill>
                  <a:schemeClr val="accent4"/>
                </a:solidFill>
                <a:latin typeface="Hiragino Kaku Gothic Pro W3" panose="020B0300000000000000" pitchFamily="34" charset="-128"/>
                <a:ea typeface="Hiragino Kaku Gothic Pro W3" panose="020B0300000000000000" pitchFamily="34" charset="-128"/>
              </a:rPr>
              <a:t>認証</a:t>
            </a:r>
          </a:p>
        </p:txBody>
      </p:sp>
      <p:sp>
        <p:nvSpPr>
          <p:cNvPr id="43" name="角丸四角形 42">
            <a:extLst>
              <a:ext uri="{FF2B5EF4-FFF2-40B4-BE49-F238E27FC236}">
                <a16:creationId xmlns:a16="http://schemas.microsoft.com/office/drawing/2014/main" id="{71B0D107-99C4-D6AC-A98C-36A28AF20648}"/>
              </a:ext>
            </a:extLst>
          </p:cNvPr>
          <p:cNvSpPr/>
          <p:nvPr/>
        </p:nvSpPr>
        <p:spPr>
          <a:xfrm>
            <a:off x="9500432" y="5980834"/>
            <a:ext cx="1791914" cy="360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公開期間設定</a:t>
            </a:r>
          </a:p>
        </p:txBody>
      </p:sp>
      <p:sp>
        <p:nvSpPr>
          <p:cNvPr id="45" name="角丸四角形 44">
            <a:extLst>
              <a:ext uri="{FF2B5EF4-FFF2-40B4-BE49-F238E27FC236}">
                <a16:creationId xmlns:a16="http://schemas.microsoft.com/office/drawing/2014/main" id="{DD271FF4-B768-2E9A-52D0-47B04A44CE68}"/>
              </a:ext>
            </a:extLst>
          </p:cNvPr>
          <p:cNvSpPr/>
          <p:nvPr/>
        </p:nvSpPr>
        <p:spPr>
          <a:xfrm>
            <a:off x="9500432" y="7069499"/>
            <a:ext cx="3554335" cy="360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ビューのパスワード保護</a:t>
            </a:r>
            <a:r>
              <a:rPr kumimoji="1" lang="en-US" altLang="ja-JP" sz="1200" b="1" dirty="0">
                <a:solidFill>
                  <a:schemeClr val="accent4"/>
                </a:solidFill>
                <a:latin typeface="Hiragino Kaku Gothic Pro W3" panose="020B0300000000000000" pitchFamily="34" charset="-128"/>
                <a:ea typeface="Hiragino Kaku Gothic Pro W3" panose="020B0300000000000000" pitchFamily="34" charset="-128"/>
              </a:rPr>
              <a:t>,IP</a:t>
            </a: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アドレス制限</a:t>
            </a:r>
          </a:p>
        </p:txBody>
      </p:sp>
      <p:sp>
        <p:nvSpPr>
          <p:cNvPr id="50" name="角丸四角形 49">
            <a:extLst>
              <a:ext uri="{FF2B5EF4-FFF2-40B4-BE49-F238E27FC236}">
                <a16:creationId xmlns:a16="http://schemas.microsoft.com/office/drawing/2014/main" id="{E51CFBCE-F9B4-D5DD-73FB-1FE869549B60}"/>
              </a:ext>
            </a:extLst>
          </p:cNvPr>
          <p:cNvSpPr/>
          <p:nvPr/>
        </p:nvSpPr>
        <p:spPr>
          <a:xfrm>
            <a:off x="11454285" y="7615008"/>
            <a:ext cx="1616636" cy="360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他サービス連携</a:t>
            </a:r>
          </a:p>
        </p:txBody>
      </p:sp>
      <p:sp>
        <p:nvSpPr>
          <p:cNvPr id="51" name="角丸四角形 50">
            <a:extLst>
              <a:ext uri="{FF2B5EF4-FFF2-40B4-BE49-F238E27FC236}">
                <a16:creationId xmlns:a16="http://schemas.microsoft.com/office/drawing/2014/main" id="{DCBE6D6C-F127-A2EF-E1C0-695E66A5C5A2}"/>
              </a:ext>
            </a:extLst>
          </p:cNvPr>
          <p:cNvSpPr/>
          <p:nvPr/>
        </p:nvSpPr>
        <p:spPr>
          <a:xfrm>
            <a:off x="9500432" y="7615008"/>
            <a:ext cx="1791914" cy="360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Hiragino Kaku Gothic Pro W3" panose="020B0300000000000000" pitchFamily="34" charset="-128"/>
                <a:ea typeface="Hiragino Kaku Gothic Pro W3" panose="020B0300000000000000" pitchFamily="34" charset="-128"/>
              </a:rPr>
              <a:t>JS/CSS</a:t>
            </a: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カスタマイズ</a:t>
            </a:r>
          </a:p>
        </p:txBody>
      </p:sp>
      <p:sp>
        <p:nvSpPr>
          <p:cNvPr id="52" name="角丸四角形 51">
            <a:extLst>
              <a:ext uri="{FF2B5EF4-FFF2-40B4-BE49-F238E27FC236}">
                <a16:creationId xmlns:a16="http://schemas.microsoft.com/office/drawing/2014/main" id="{28B0648B-B8A7-1118-CE26-A44127CF42EC}"/>
              </a:ext>
            </a:extLst>
          </p:cNvPr>
          <p:cNvSpPr/>
          <p:nvPr/>
        </p:nvSpPr>
        <p:spPr>
          <a:xfrm>
            <a:off x="11438132" y="5981180"/>
            <a:ext cx="1616635" cy="360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ビューの</a:t>
            </a:r>
            <a:r>
              <a:rPr kumimoji="1" lang="en-US" altLang="ja-JP" sz="1200" dirty="0">
                <a:solidFill>
                  <a:schemeClr val="tx1"/>
                </a:solidFill>
                <a:latin typeface="Hiragino Kaku Gothic Pro W3" panose="020B0300000000000000" pitchFamily="34" charset="-128"/>
                <a:ea typeface="Hiragino Kaku Gothic Pro W3" panose="020B0300000000000000" pitchFamily="34" charset="-128"/>
              </a:rPr>
              <a:t>URL</a:t>
            </a: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変更</a:t>
            </a:r>
          </a:p>
        </p:txBody>
      </p:sp>
      <p:sp>
        <p:nvSpPr>
          <p:cNvPr id="54" name="角丸四角形 53">
            <a:extLst>
              <a:ext uri="{FF2B5EF4-FFF2-40B4-BE49-F238E27FC236}">
                <a16:creationId xmlns:a16="http://schemas.microsoft.com/office/drawing/2014/main" id="{ED4ECC3F-19F5-4E7B-6BBB-443DBDEA2630}"/>
              </a:ext>
            </a:extLst>
          </p:cNvPr>
          <p:cNvSpPr/>
          <p:nvPr/>
        </p:nvSpPr>
        <p:spPr>
          <a:xfrm>
            <a:off x="11737309" y="6565861"/>
            <a:ext cx="1317457" cy="356809"/>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ユーザーページ</a:t>
            </a:r>
          </a:p>
        </p:txBody>
      </p:sp>
      <p:sp>
        <p:nvSpPr>
          <p:cNvPr id="57" name="角丸四角形 56">
            <a:extLst>
              <a:ext uri="{FF2B5EF4-FFF2-40B4-BE49-F238E27FC236}">
                <a16:creationId xmlns:a16="http://schemas.microsoft.com/office/drawing/2014/main" id="{26CA9C5E-B265-5763-43D6-08336BEF674C}"/>
              </a:ext>
            </a:extLst>
          </p:cNvPr>
          <p:cNvSpPr/>
          <p:nvPr/>
        </p:nvSpPr>
        <p:spPr>
          <a:xfrm>
            <a:off x="14038230" y="4953000"/>
            <a:ext cx="2985986" cy="3810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プレミアムコースの機能</a:t>
            </a:r>
          </a:p>
        </p:txBody>
      </p:sp>
      <p:sp>
        <p:nvSpPr>
          <p:cNvPr id="59" name="十字形 58">
            <a:extLst>
              <a:ext uri="{FF2B5EF4-FFF2-40B4-BE49-F238E27FC236}">
                <a16:creationId xmlns:a16="http://schemas.microsoft.com/office/drawing/2014/main" id="{52D8DB31-1F82-7381-39BA-E14208F24FB0}"/>
              </a:ext>
            </a:extLst>
          </p:cNvPr>
          <p:cNvSpPr/>
          <p:nvPr/>
        </p:nvSpPr>
        <p:spPr>
          <a:xfrm>
            <a:off x="15320023" y="5472791"/>
            <a:ext cx="360000" cy="360000"/>
          </a:xfrm>
          <a:prstGeom prst="plus">
            <a:avLst>
              <a:gd name="adj" fmla="val 4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60" name="角丸四角形 59">
            <a:extLst>
              <a:ext uri="{FF2B5EF4-FFF2-40B4-BE49-F238E27FC236}">
                <a16:creationId xmlns:a16="http://schemas.microsoft.com/office/drawing/2014/main" id="{1B8CF285-54CA-E350-B039-68FE455B5D45}"/>
              </a:ext>
            </a:extLst>
          </p:cNvPr>
          <p:cNvSpPr/>
          <p:nvPr/>
        </p:nvSpPr>
        <p:spPr>
          <a:xfrm>
            <a:off x="14038230" y="6025549"/>
            <a:ext cx="2985985" cy="2019964"/>
          </a:xfrm>
          <a:prstGeom prst="roundRect">
            <a:avLst>
              <a:gd name="adj" fmla="val 6399"/>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err="1">
                <a:solidFill>
                  <a:schemeClr val="tx1"/>
                </a:solidFill>
                <a:latin typeface="Hiragino Kaku Gothic Pro W3" panose="020B0300000000000000" pitchFamily="34" charset="-128"/>
                <a:ea typeface="Hiragino Kaku Gothic Pro W3" panose="020B0300000000000000" pitchFamily="34" charset="-128"/>
              </a:rPr>
              <a:t>Toyokumo</a:t>
            </a:r>
            <a:r>
              <a:rPr kumimoji="1" lang="en-US" altLang="ja-JP" sz="1400" b="1" dirty="0">
                <a:solidFill>
                  <a:schemeClr val="tx1"/>
                </a:solidFill>
                <a:latin typeface="Hiragino Kaku Gothic Pro W3" panose="020B0300000000000000" pitchFamily="34" charset="-128"/>
                <a:ea typeface="Hiragino Kaku Gothic Pro W3" panose="020B0300000000000000" pitchFamily="34" charset="-128"/>
              </a:rPr>
              <a:t> </a:t>
            </a:r>
            <a:r>
              <a:rPr kumimoji="1" lang="en-US" altLang="ja-JP" sz="1400" b="1" dirty="0" err="1">
                <a:solidFill>
                  <a:schemeClr val="tx1"/>
                </a:solidFill>
                <a:latin typeface="Hiragino Kaku Gothic Pro W3" panose="020B0300000000000000" pitchFamily="34" charset="-128"/>
                <a:ea typeface="Hiragino Kaku Gothic Pro W3" panose="020B0300000000000000" pitchFamily="34" charset="-128"/>
              </a:rPr>
              <a:t>kintoneApp</a:t>
            </a:r>
            <a:r>
              <a:rPr kumimoji="1" lang="ja-JP" altLang="en-US" sz="1400" b="1">
                <a:solidFill>
                  <a:schemeClr val="tx1"/>
                </a:solidFill>
                <a:latin typeface="Hiragino Kaku Gothic Pro W3" panose="020B0300000000000000" pitchFamily="34" charset="-128"/>
                <a:ea typeface="Hiragino Kaku Gothic Pro W3" panose="020B0300000000000000" pitchFamily="34" charset="-128"/>
              </a:rPr>
              <a:t>認証</a:t>
            </a:r>
            <a:endParaRPr kumimoji="1" lang="en-US" altLang="ja-JP" sz="1400" b="1" dirty="0">
              <a:solidFill>
                <a:schemeClr val="tx1"/>
              </a:solidFill>
              <a:latin typeface="Hiragino Kaku Gothic Pro W3" panose="020B0300000000000000" pitchFamily="34" charset="-128"/>
              <a:ea typeface="Hiragino Kaku Gothic Pro W3" panose="020B0300000000000000" pitchFamily="34" charset="-128"/>
            </a:endParaRP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認証メールアドレス数</a:t>
            </a: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ja-JP" altLang="en-US" sz="1400" b="1">
                <a:solidFill>
                  <a:schemeClr val="bg2">
                    <a:lumMod val="50000"/>
                  </a:schemeClr>
                </a:solidFill>
                <a:latin typeface="Hiragino Kaku Gothic Pro W3" panose="020B0300000000000000" pitchFamily="34" charset="-128"/>
                <a:ea typeface="Hiragino Kaku Gothic Pro W3" panose="020B0300000000000000" pitchFamily="34" charset="-128"/>
              </a:rPr>
              <a:t>ビューあたり</a:t>
            </a:r>
            <a:r>
              <a:rPr kumimoji="1" lang="en-US" altLang="ja-JP" sz="1400" b="1" dirty="0">
                <a:solidFill>
                  <a:schemeClr val="bg2">
                    <a:lumMod val="50000"/>
                  </a:schemeClr>
                </a:solidFill>
                <a:latin typeface="Hiragino Kaku Gothic Pro W3" panose="020B0300000000000000" pitchFamily="34" charset="-128"/>
                <a:ea typeface="Hiragino Kaku Gothic Pro W3" panose="020B0300000000000000" pitchFamily="34" charset="-128"/>
              </a:rPr>
              <a:t>1000</a:t>
            </a:r>
            <a:r>
              <a:rPr kumimoji="1" lang="ja-JP" altLang="en-US" sz="1400" b="1">
                <a:solidFill>
                  <a:schemeClr val="bg2">
                    <a:lumMod val="50000"/>
                  </a:schemeClr>
                </a:solidFill>
                <a:latin typeface="Hiragino Kaku Gothic Pro W3" panose="020B0300000000000000" pitchFamily="34" charset="-128"/>
                <a:ea typeface="Hiragino Kaku Gothic Pro W3" panose="020B0300000000000000" pitchFamily="34" charset="-128"/>
              </a:rPr>
              <a:t>件</a:t>
            </a:r>
            <a:r>
              <a:rPr kumimoji="1" lang="en-US" altLang="ja-JP" sz="1400" dirty="0">
                <a:solidFill>
                  <a:srgbClr val="FF0000"/>
                </a:solidFill>
                <a:latin typeface="Hiragino Kaku Gothic Pro W3" panose="020B0300000000000000" pitchFamily="34" charset="-128"/>
                <a:ea typeface="Hiragino Kaku Gothic Pro W3" panose="020B0300000000000000" pitchFamily="34" charset="-128"/>
              </a:rPr>
              <a:t>*</a:t>
            </a: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en-US" altLang="ja-JP" sz="1400" dirty="0" err="1">
                <a:solidFill>
                  <a:schemeClr val="tx1"/>
                </a:solidFill>
                <a:latin typeface="Hiragino Kaku Gothic Pro W3" panose="020B0300000000000000" pitchFamily="34" charset="-128"/>
                <a:ea typeface="Hiragino Kaku Gothic Pro W3" panose="020B0300000000000000" pitchFamily="34" charset="-128"/>
              </a:rPr>
              <a:t>kintone</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の認証情報と</a:t>
            </a:r>
            <a:r>
              <a:rPr kumimoji="1" lang="ja-JP" altLang="en-US" sz="1400" b="1">
                <a:solidFill>
                  <a:schemeClr val="bg2">
                    <a:lumMod val="50000"/>
                  </a:schemeClr>
                </a:solidFill>
                <a:latin typeface="Hiragino Kaku Gothic Pro W3" panose="020B0300000000000000" pitchFamily="34" charset="-128"/>
                <a:ea typeface="Hiragino Kaku Gothic Pro W3" panose="020B0300000000000000" pitchFamily="34" charset="-128"/>
              </a:rPr>
              <a:t>自動同期</a:t>
            </a:r>
            <a:endParaRPr kumimoji="1" lang="en-US" altLang="ja-JP" sz="1400" b="1" dirty="0">
              <a:solidFill>
                <a:schemeClr val="bg2">
                  <a:lumMod val="50000"/>
                </a:schemeClr>
              </a:solidFill>
              <a:latin typeface="Hiragino Kaku Gothic Pro W3" panose="020B0300000000000000" pitchFamily="34" charset="-128"/>
              <a:ea typeface="Hiragino Kaku Gothic Pro W3" panose="020B0300000000000000" pitchFamily="34" charset="-128"/>
            </a:endParaRP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en-US" altLang="ja-JP" sz="1000" dirty="0">
                <a:solidFill>
                  <a:srgbClr val="FF0000"/>
                </a:solidFill>
                <a:latin typeface="Hiragino Kaku Gothic Pro W3" panose="020B0300000000000000" pitchFamily="34" charset="-128"/>
                <a:ea typeface="Hiragino Kaku Gothic Pro W3" panose="020B0300000000000000" pitchFamily="34" charset="-128"/>
              </a:rPr>
              <a:t>*</a:t>
            </a:r>
            <a:r>
              <a:rPr kumimoji="1" lang="ja-JP" altLang="en-US" sz="1000">
                <a:solidFill>
                  <a:srgbClr val="FF0000"/>
                </a:solidFill>
                <a:latin typeface="Hiragino Kaku Gothic Pro W3" panose="020B0300000000000000" pitchFamily="34" charset="-128"/>
                <a:ea typeface="Hiragino Kaku Gothic Pro W3" panose="020B0300000000000000" pitchFamily="34" charset="-128"/>
              </a:rPr>
              <a:t>プレミアムコースはビューあたり</a:t>
            </a:r>
            <a:r>
              <a:rPr kumimoji="1" lang="en-US" altLang="ja-JP" sz="1000" dirty="0">
                <a:solidFill>
                  <a:srgbClr val="FF0000"/>
                </a:solidFill>
                <a:latin typeface="Hiragino Kaku Gothic Pro W3" panose="020B0300000000000000" pitchFamily="34" charset="-128"/>
                <a:ea typeface="Hiragino Kaku Gothic Pro W3" panose="020B0300000000000000" pitchFamily="34" charset="-128"/>
              </a:rPr>
              <a:t>50</a:t>
            </a:r>
            <a:r>
              <a:rPr kumimoji="1" lang="ja-JP" altLang="en-US" sz="1000">
                <a:solidFill>
                  <a:srgbClr val="FF0000"/>
                </a:solidFill>
                <a:latin typeface="Hiragino Kaku Gothic Pro W3" panose="020B0300000000000000" pitchFamily="34" charset="-128"/>
                <a:ea typeface="Hiragino Kaku Gothic Pro W3" panose="020B0300000000000000" pitchFamily="34" charset="-128"/>
              </a:rPr>
              <a:t>件</a:t>
            </a:r>
            <a:endParaRPr kumimoji="1" lang="en-US" altLang="ja-JP" sz="1000" dirty="0">
              <a:solidFill>
                <a:srgbClr val="FF0000"/>
              </a:solidFill>
              <a:latin typeface="Hiragino Kaku Gothic Pro W3" panose="020B0300000000000000" pitchFamily="34" charset="-128"/>
              <a:ea typeface="Hiragino Kaku Gothic Pro W3" panose="020B0300000000000000" pitchFamily="34" charset="-128"/>
            </a:endParaRPr>
          </a:p>
          <a:p>
            <a:pPr algn="ctr"/>
            <a:r>
              <a:rPr kumimoji="1" lang="en-US" altLang="ja-JP" sz="1000" dirty="0">
                <a:solidFill>
                  <a:srgbClr val="FF0000"/>
                </a:solidFill>
                <a:latin typeface="Hiragino Kaku Gothic Pro W3" panose="020B0300000000000000" pitchFamily="34" charset="-128"/>
                <a:ea typeface="Hiragino Kaku Gothic Pro W3" panose="020B0300000000000000" pitchFamily="34" charset="-128"/>
              </a:rPr>
              <a:t>1000</a:t>
            </a:r>
            <a:r>
              <a:rPr kumimoji="1" lang="ja-JP" altLang="en-US" sz="1000">
                <a:solidFill>
                  <a:srgbClr val="FF0000"/>
                </a:solidFill>
                <a:latin typeface="Hiragino Kaku Gothic Pro W3" panose="020B0300000000000000" pitchFamily="34" charset="-128"/>
                <a:ea typeface="Hiragino Kaku Gothic Pro W3" panose="020B0300000000000000" pitchFamily="34" charset="-128"/>
              </a:rPr>
              <a:t>件以上の認証数はオプションあり</a:t>
            </a:r>
          </a:p>
        </p:txBody>
      </p:sp>
      <p:sp>
        <p:nvSpPr>
          <p:cNvPr id="77" name="三角形 76">
            <a:extLst>
              <a:ext uri="{FF2B5EF4-FFF2-40B4-BE49-F238E27FC236}">
                <a16:creationId xmlns:a16="http://schemas.microsoft.com/office/drawing/2014/main" id="{94559B45-5199-48DE-D058-A90085FB9341}"/>
              </a:ext>
            </a:extLst>
          </p:cNvPr>
          <p:cNvSpPr/>
          <p:nvPr/>
        </p:nvSpPr>
        <p:spPr>
          <a:xfrm rot="13293702">
            <a:off x="8270780" y="2373664"/>
            <a:ext cx="295303" cy="783465"/>
          </a:xfrm>
          <a:prstGeom prs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76" name="角丸四角形 75">
            <a:extLst>
              <a:ext uri="{FF2B5EF4-FFF2-40B4-BE49-F238E27FC236}">
                <a16:creationId xmlns:a16="http://schemas.microsoft.com/office/drawing/2014/main" id="{6287B0A3-A589-FBB4-3390-1900D8748E2B}"/>
              </a:ext>
            </a:extLst>
          </p:cNvPr>
          <p:cNvSpPr/>
          <p:nvPr/>
        </p:nvSpPr>
        <p:spPr>
          <a:xfrm>
            <a:off x="5188656" y="1933700"/>
            <a:ext cx="3615064" cy="86470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a:latin typeface="Hiragino Kaku Gothic Pro W3" panose="020B0300000000000000" pitchFamily="34" charset="-128"/>
                <a:ea typeface="Hiragino Kaku Gothic Pro W3" panose="020B0300000000000000" pitchFamily="34" charset="-128"/>
              </a:rPr>
              <a:t>ライトでは叶わない</a:t>
            </a:r>
            <a:endParaRPr kumimoji="1" lang="en-US" altLang="ja-JP" sz="1600" dirty="0">
              <a:latin typeface="Hiragino Kaku Gothic Pro W3" panose="020B0300000000000000" pitchFamily="34" charset="-128"/>
              <a:ea typeface="Hiragino Kaku Gothic Pro W3" panose="020B0300000000000000" pitchFamily="34" charset="-128"/>
            </a:endParaRPr>
          </a:p>
          <a:p>
            <a:pPr algn="ctr"/>
            <a:r>
              <a:rPr kumimoji="1" lang="ja-JP" altLang="en-US" sz="1600">
                <a:latin typeface="Hiragino Kaku Gothic Pro W3" panose="020B0300000000000000" pitchFamily="34" charset="-128"/>
                <a:ea typeface="Hiragino Kaku Gothic Pro W3" panose="020B0300000000000000" pitchFamily="34" charset="-128"/>
              </a:rPr>
              <a:t>リッチなフォームを実現！</a:t>
            </a:r>
          </a:p>
        </p:txBody>
      </p:sp>
      <p:sp>
        <p:nvSpPr>
          <p:cNvPr id="78" name="三角形 77">
            <a:extLst>
              <a:ext uri="{FF2B5EF4-FFF2-40B4-BE49-F238E27FC236}">
                <a16:creationId xmlns:a16="http://schemas.microsoft.com/office/drawing/2014/main" id="{60C3981F-BCA1-69AA-17A3-7AB7FFE6375C}"/>
              </a:ext>
            </a:extLst>
          </p:cNvPr>
          <p:cNvSpPr/>
          <p:nvPr/>
        </p:nvSpPr>
        <p:spPr>
          <a:xfrm rot="13293702">
            <a:off x="3833586" y="2329099"/>
            <a:ext cx="295303" cy="783465"/>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79" name="角丸四角形 78">
            <a:extLst>
              <a:ext uri="{FF2B5EF4-FFF2-40B4-BE49-F238E27FC236}">
                <a16:creationId xmlns:a16="http://schemas.microsoft.com/office/drawing/2014/main" id="{BC6A7357-FCB9-3209-EB26-83A3D1DD23AF}"/>
              </a:ext>
            </a:extLst>
          </p:cNvPr>
          <p:cNvSpPr/>
          <p:nvPr/>
        </p:nvSpPr>
        <p:spPr>
          <a:xfrm>
            <a:off x="921455" y="1928022"/>
            <a:ext cx="3615064" cy="86470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a:latin typeface="Hiragino Kaku Gothic Pro W3" panose="020B0300000000000000" pitchFamily="34" charset="-128"/>
                <a:ea typeface="Hiragino Kaku Gothic Pro W3" panose="020B0300000000000000" pitchFamily="34" charset="-128"/>
              </a:rPr>
              <a:t>ベーシックなフォーム作成を</a:t>
            </a:r>
            <a:endParaRPr kumimoji="1" lang="en-US" altLang="ja-JP" sz="1600" dirty="0">
              <a:latin typeface="Hiragino Kaku Gothic Pro W3" panose="020B0300000000000000" pitchFamily="34" charset="-128"/>
              <a:ea typeface="Hiragino Kaku Gothic Pro W3" panose="020B0300000000000000" pitchFamily="34" charset="-128"/>
            </a:endParaRPr>
          </a:p>
          <a:p>
            <a:pPr algn="ctr"/>
            <a:r>
              <a:rPr kumimoji="1" lang="ja-JP" altLang="en-US" sz="1600">
                <a:latin typeface="Hiragino Kaku Gothic Pro W3" panose="020B0300000000000000" pitchFamily="34" charset="-128"/>
                <a:ea typeface="Hiragino Kaku Gothic Pro W3" panose="020B0300000000000000" pitchFamily="34" charset="-128"/>
              </a:rPr>
              <a:t>お手軽価格で！</a:t>
            </a:r>
          </a:p>
        </p:txBody>
      </p:sp>
      <p:sp>
        <p:nvSpPr>
          <p:cNvPr id="80" name="三角形 79">
            <a:extLst>
              <a:ext uri="{FF2B5EF4-FFF2-40B4-BE49-F238E27FC236}">
                <a16:creationId xmlns:a16="http://schemas.microsoft.com/office/drawing/2014/main" id="{1F3AD372-3991-91A7-BB5A-0AE57A7DD2CE}"/>
              </a:ext>
            </a:extLst>
          </p:cNvPr>
          <p:cNvSpPr/>
          <p:nvPr/>
        </p:nvSpPr>
        <p:spPr>
          <a:xfrm rot="13293702">
            <a:off x="12475485" y="2316551"/>
            <a:ext cx="295303" cy="783465"/>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81" name="角丸四角形 80">
            <a:extLst>
              <a:ext uri="{FF2B5EF4-FFF2-40B4-BE49-F238E27FC236}">
                <a16:creationId xmlns:a16="http://schemas.microsoft.com/office/drawing/2014/main" id="{6A3507BD-C86C-54CD-8A5F-CB250D00AB67}"/>
              </a:ext>
            </a:extLst>
          </p:cNvPr>
          <p:cNvSpPr/>
          <p:nvPr/>
        </p:nvSpPr>
        <p:spPr>
          <a:xfrm>
            <a:off x="9455857" y="1894673"/>
            <a:ext cx="3615064" cy="864709"/>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a:latin typeface="Hiragino Kaku Gothic Pro W3" panose="020B0300000000000000" pitchFamily="34" charset="-128"/>
                <a:ea typeface="Hiragino Kaku Gothic Pro W3" panose="020B0300000000000000" pitchFamily="34" charset="-128"/>
              </a:rPr>
              <a:t>一番人気のプレミアムコース</a:t>
            </a:r>
            <a:endParaRPr kumimoji="1" lang="en-US" altLang="ja-JP" sz="1600" dirty="0">
              <a:latin typeface="Hiragino Kaku Gothic Pro W3" panose="020B0300000000000000" pitchFamily="34" charset="-128"/>
              <a:ea typeface="Hiragino Kaku Gothic Pro W3" panose="020B0300000000000000" pitchFamily="34" charset="-128"/>
            </a:endParaRPr>
          </a:p>
          <a:p>
            <a:pPr algn="ctr"/>
            <a:r>
              <a:rPr kumimoji="1" lang="ja-JP" altLang="en-US" sz="1600">
                <a:latin typeface="Hiragino Kaku Gothic Pro W3" panose="020B0300000000000000" pitchFamily="34" charset="-128"/>
                <a:ea typeface="Hiragino Kaku Gothic Pro W3" panose="020B0300000000000000" pitchFamily="34" charset="-128"/>
              </a:rPr>
              <a:t>他のトヨクモ製品との連携も！</a:t>
            </a:r>
          </a:p>
        </p:txBody>
      </p:sp>
      <p:sp>
        <p:nvSpPr>
          <p:cNvPr id="82" name="三角形 81">
            <a:extLst>
              <a:ext uri="{FF2B5EF4-FFF2-40B4-BE49-F238E27FC236}">
                <a16:creationId xmlns:a16="http://schemas.microsoft.com/office/drawing/2014/main" id="{3EAC303C-27F1-F668-8213-98B1D9033F34}"/>
              </a:ext>
            </a:extLst>
          </p:cNvPr>
          <p:cNvSpPr/>
          <p:nvPr/>
        </p:nvSpPr>
        <p:spPr>
          <a:xfrm rot="13293702">
            <a:off x="16791688" y="2319876"/>
            <a:ext cx="295303" cy="783465"/>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83" name="角丸四角形 82">
            <a:extLst>
              <a:ext uri="{FF2B5EF4-FFF2-40B4-BE49-F238E27FC236}">
                <a16:creationId xmlns:a16="http://schemas.microsoft.com/office/drawing/2014/main" id="{99C32D92-F6AD-0955-F3ED-81C2DA166C7F}"/>
              </a:ext>
            </a:extLst>
          </p:cNvPr>
          <p:cNvSpPr/>
          <p:nvPr/>
        </p:nvSpPr>
        <p:spPr>
          <a:xfrm>
            <a:off x="13737267" y="1896083"/>
            <a:ext cx="3615064" cy="863299"/>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latin typeface="Hiragino Kaku Gothic Pro W3" panose="020B0300000000000000" pitchFamily="34" charset="-128"/>
                <a:ea typeface="Hiragino Kaku Gothic Pro W3" panose="020B0300000000000000" pitchFamily="34" charset="-128"/>
              </a:rPr>
              <a:t>＼おすすめ／</a:t>
            </a:r>
            <a:endParaRPr kumimoji="1" lang="en-US" altLang="ja-JP" sz="1600" b="1" dirty="0">
              <a:latin typeface="Hiragino Kaku Gothic Pro W3" panose="020B0300000000000000" pitchFamily="34" charset="-128"/>
              <a:ea typeface="Hiragino Kaku Gothic Pro W3" panose="020B0300000000000000" pitchFamily="34" charset="-128"/>
            </a:endParaRPr>
          </a:p>
          <a:p>
            <a:pPr algn="ctr"/>
            <a:r>
              <a:rPr kumimoji="1" lang="en-US" altLang="ja-JP" sz="1600" dirty="0" err="1">
                <a:latin typeface="Hiragino Kaku Gothic Pro W3" panose="020B0300000000000000" pitchFamily="34" charset="-128"/>
                <a:ea typeface="Hiragino Kaku Gothic Pro W3" panose="020B0300000000000000" pitchFamily="34" charset="-128"/>
              </a:rPr>
              <a:t>Toyokumo</a:t>
            </a:r>
            <a:r>
              <a:rPr kumimoji="1" lang="en-US" altLang="ja-JP" sz="1600" dirty="0">
                <a:latin typeface="Hiragino Kaku Gothic Pro W3" panose="020B0300000000000000" pitchFamily="34" charset="-128"/>
                <a:ea typeface="Hiragino Kaku Gothic Pro W3" panose="020B0300000000000000" pitchFamily="34" charset="-128"/>
              </a:rPr>
              <a:t> </a:t>
            </a:r>
            <a:r>
              <a:rPr kumimoji="1" lang="en-US" altLang="ja-JP" sz="1600" dirty="0" err="1">
                <a:latin typeface="Hiragino Kaku Gothic Pro W3" panose="020B0300000000000000" pitchFamily="34" charset="-128"/>
                <a:ea typeface="Hiragino Kaku Gothic Pro W3" panose="020B0300000000000000" pitchFamily="34" charset="-128"/>
              </a:rPr>
              <a:t>kintoneApp</a:t>
            </a:r>
            <a:r>
              <a:rPr kumimoji="1" lang="ja-JP" altLang="en-US" sz="1600">
                <a:latin typeface="Hiragino Kaku Gothic Pro W3" panose="020B0300000000000000" pitchFamily="34" charset="-128"/>
                <a:ea typeface="Hiragino Kaku Gothic Pro W3" panose="020B0300000000000000" pitchFamily="34" charset="-128"/>
              </a:rPr>
              <a:t>認証で</a:t>
            </a:r>
            <a:endParaRPr kumimoji="1" lang="en-US" altLang="ja-JP" sz="1600" dirty="0">
              <a:latin typeface="Hiragino Kaku Gothic Pro W3" panose="020B0300000000000000" pitchFamily="34" charset="-128"/>
              <a:ea typeface="Hiragino Kaku Gothic Pro W3" panose="020B0300000000000000" pitchFamily="34" charset="-128"/>
            </a:endParaRPr>
          </a:p>
          <a:p>
            <a:pPr algn="ctr"/>
            <a:r>
              <a:rPr kumimoji="1" lang="ja-JP" altLang="en-US" sz="1600">
                <a:latin typeface="Hiragino Kaku Gothic Pro W3" panose="020B0300000000000000" pitchFamily="34" charset="-128"/>
                <a:ea typeface="Hiragino Kaku Gothic Pro W3" panose="020B0300000000000000" pitchFamily="34" charset="-128"/>
              </a:rPr>
              <a:t>セキュアなユーザー管理を！</a:t>
            </a:r>
            <a:endParaRPr kumimoji="1" lang="en-US" altLang="ja-JP" sz="1600"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770917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図 2" descr="人, 男, 屋外, 立つ が含まれている画像&#10;&#10;自動的に生成された説明">
            <a:extLst>
              <a:ext uri="{FF2B5EF4-FFF2-40B4-BE49-F238E27FC236}">
                <a16:creationId xmlns:a16="http://schemas.microsoft.com/office/drawing/2014/main" id="{52E48F15-859F-3F58-F697-5789C1426DAB}"/>
              </a:ext>
            </a:extLst>
          </p:cNvPr>
          <p:cNvPicPr>
            <a:picLocks noChangeAspect="1"/>
          </p:cNvPicPr>
          <p:nvPr/>
        </p:nvPicPr>
        <p:blipFill rotWithShape="1">
          <a:blip r:embed="rId4">
            <a:extLst>
              <a:ext uri="{28A0092B-C50C-407E-A947-70E740481C1C}">
                <a14:useLocalDpi xmlns:a14="http://schemas.microsoft.com/office/drawing/2010/main" val="0"/>
              </a:ext>
            </a:extLst>
          </a:blip>
          <a:srcRect t="11340"/>
          <a:stretch/>
        </p:blipFill>
        <p:spPr>
          <a:xfrm>
            <a:off x="2034804" y="2165955"/>
            <a:ext cx="6804380" cy="4524555"/>
          </a:xfrm>
          <a:prstGeom prst="rect">
            <a:avLst/>
          </a:prstGeom>
        </p:spPr>
      </p:pic>
      <p:sp>
        <p:nvSpPr>
          <p:cNvPr id="5" name="AutoShape 5"/>
          <p:cNvSpPr/>
          <p:nvPr/>
        </p:nvSpPr>
        <p:spPr>
          <a:xfrm rot="-5400000" flipV="1">
            <a:off x="9811231" y="6303098"/>
            <a:ext cx="2729313" cy="15369"/>
          </a:xfrm>
          <a:prstGeom prst="line">
            <a:avLst/>
          </a:prstGeom>
          <a:ln w="95250" cap="flat">
            <a:solidFill>
              <a:srgbClr val="636566"/>
            </a:solidFill>
            <a:prstDash val="solid"/>
            <a:headEnd type="none" w="sm" len="sm"/>
            <a:tailEnd type="none" w="sm" len="sm"/>
          </a:ln>
        </p:spPr>
      </p:sp>
      <p:grpSp>
        <p:nvGrpSpPr>
          <p:cNvPr id="6" name="Group 6"/>
          <p:cNvGrpSpPr/>
          <p:nvPr/>
        </p:nvGrpSpPr>
        <p:grpSpPr>
          <a:xfrm>
            <a:off x="10590829" y="3846034"/>
            <a:ext cx="1126495" cy="112649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9" name="Group 9"/>
          <p:cNvGrpSpPr/>
          <p:nvPr/>
        </p:nvGrpSpPr>
        <p:grpSpPr>
          <a:xfrm>
            <a:off x="10590829" y="5541005"/>
            <a:ext cx="1126495" cy="112649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9EAFF"/>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0593342" y="7369805"/>
            <a:ext cx="1121468" cy="1126495"/>
            <a:chOff x="1813" y="0"/>
            <a:chExt cx="809173"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5" name="Group 15"/>
          <p:cNvGrpSpPr/>
          <p:nvPr/>
        </p:nvGrpSpPr>
        <p:grpSpPr>
          <a:xfrm>
            <a:off x="11938353" y="4273214"/>
            <a:ext cx="108286" cy="10828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1" name="Group 21"/>
          <p:cNvGrpSpPr/>
          <p:nvPr/>
        </p:nvGrpSpPr>
        <p:grpSpPr>
          <a:xfrm>
            <a:off x="11938353" y="6040263"/>
            <a:ext cx="108286" cy="10828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4" name="Group 24"/>
          <p:cNvGrpSpPr/>
          <p:nvPr/>
        </p:nvGrpSpPr>
        <p:grpSpPr>
          <a:xfrm>
            <a:off x="11938353" y="7684577"/>
            <a:ext cx="108286" cy="10828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35" name="Group 35"/>
          <p:cNvGrpSpPr/>
          <p:nvPr/>
        </p:nvGrpSpPr>
        <p:grpSpPr>
          <a:xfrm>
            <a:off x="228600" y="7040100"/>
            <a:ext cx="10201593" cy="2348878"/>
            <a:chOff x="0" y="0"/>
            <a:chExt cx="2391179" cy="618635"/>
          </a:xfrm>
        </p:grpSpPr>
        <p:sp>
          <p:nvSpPr>
            <p:cNvPr id="36" name="Freeform 36"/>
            <p:cNvSpPr/>
            <p:nvPr/>
          </p:nvSpPr>
          <p:spPr>
            <a:xfrm>
              <a:off x="0" y="0"/>
              <a:ext cx="2391179" cy="618635"/>
            </a:xfrm>
            <a:custGeom>
              <a:avLst/>
              <a:gdLst/>
              <a:ahLst/>
              <a:cxnLst/>
              <a:rect l="l" t="t" r="r" b="b"/>
              <a:pathLst>
                <a:path w="2391179" h="618635">
                  <a:moveTo>
                    <a:pt x="0" y="0"/>
                  </a:moveTo>
                  <a:lnTo>
                    <a:pt x="2391179" y="0"/>
                  </a:lnTo>
                  <a:lnTo>
                    <a:pt x="2391179" y="618635"/>
                  </a:lnTo>
                  <a:lnTo>
                    <a:pt x="0" y="618635"/>
                  </a:lnTo>
                  <a:close/>
                </a:path>
              </a:pathLst>
            </a:custGeom>
            <a:solidFill>
              <a:srgbClr val="F8F8F8"/>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39" name="TextBox 39"/>
          <p:cNvSpPr txBox="1"/>
          <p:nvPr/>
        </p:nvSpPr>
        <p:spPr>
          <a:xfrm>
            <a:off x="12189514" y="4076700"/>
            <a:ext cx="5271546" cy="1195135"/>
          </a:xfrm>
          <a:prstGeom prst="rect">
            <a:avLst/>
          </a:prstGeom>
        </p:spPr>
        <p:txBody>
          <a:bodyPr lIns="0" tIns="0" rIns="0" bIns="0" rtlCol="0" anchor="t">
            <a:spAutoFit/>
          </a:bodyPr>
          <a:lstStyle/>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イベント参加者の管理を</a:t>
            </a:r>
            <a:r>
              <a:rPr lang="en-US" altLang="ja-JP" b="0" i="0" dirty="0">
                <a:solidFill>
                  <a:srgbClr val="444444"/>
                </a:solidFill>
                <a:effectLst/>
                <a:latin typeface="Hiragino Kaku Gothic Pro W3" panose="020B0300000000000000" pitchFamily="34" charset="-128"/>
                <a:ea typeface="Hiragino Kaku Gothic Pro W3" panose="020B0300000000000000" pitchFamily="34" charset="-128"/>
              </a:rPr>
              <a:t>Excel</a:t>
            </a: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で行なっており、</a:t>
            </a:r>
            <a:endParaRPr lang="en-US" altLang="ja-JP" b="0" i="0" dirty="0">
              <a:solidFill>
                <a:srgbClr val="444444"/>
              </a:solidFill>
              <a:effectLst/>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イベント担当者が期間中参加者の管理に</a:t>
            </a:r>
            <a:endParaRPr lang="en-US" altLang="ja-JP" b="0" i="0" dirty="0">
              <a:solidFill>
                <a:srgbClr val="444444"/>
              </a:solidFill>
              <a:effectLst/>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かかりきりになっていた。</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41" name="TextBox 41"/>
          <p:cNvSpPr txBox="1"/>
          <p:nvPr/>
        </p:nvSpPr>
        <p:spPr>
          <a:xfrm>
            <a:off x="9656425" y="1951930"/>
            <a:ext cx="8818188" cy="984885"/>
          </a:xfrm>
          <a:prstGeom prst="rect">
            <a:avLst/>
          </a:prstGeom>
        </p:spPr>
        <p:txBody>
          <a:bodyPr wrap="square" lIns="0" tIns="0" rIns="0" bIns="0" rtlCol="0" anchor="t">
            <a:spAutoFit/>
          </a:bodyPr>
          <a:lstStyle/>
          <a:p>
            <a:pPr algn="ctr" fontAlgn="base"/>
            <a:r>
              <a:rPr lang="en-US" altLang="ja-JP" sz="3200" b="1" i="0" dirty="0" err="1">
                <a:solidFill>
                  <a:srgbClr val="333333"/>
                </a:solidFill>
                <a:effectLst/>
                <a:latin typeface="Hiragino Kaku Gothic Pro W3" panose="020B0300000000000000" pitchFamily="34" charset="-128"/>
                <a:ea typeface="Hiragino Kaku Gothic Pro W3" panose="020B0300000000000000" pitchFamily="34" charset="-128"/>
              </a:rPr>
              <a:t>kintone</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フォームブリッジ</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a:t>
            </a:r>
            <a:r>
              <a:rPr lang="en-US" altLang="ja-JP" sz="3200" b="1" i="0" dirty="0" err="1">
                <a:solidFill>
                  <a:srgbClr val="333333"/>
                </a:solidFill>
                <a:effectLst/>
                <a:latin typeface="Hiragino Kaku Gothic Pro W3" panose="020B0300000000000000" pitchFamily="34" charset="-128"/>
                <a:ea typeface="Hiragino Kaku Gothic Pro W3" panose="020B0300000000000000" pitchFamily="34" charset="-128"/>
              </a:rPr>
              <a:t>kViewer</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で</a:t>
            </a:r>
            <a:endPar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endParaRPr>
          </a:p>
          <a:p>
            <a:pPr algn="ctr" fontAlgn="base"/>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社員</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1600</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人の申請システムを構築！</a:t>
            </a:r>
          </a:p>
        </p:txBody>
      </p:sp>
      <p:sp>
        <p:nvSpPr>
          <p:cNvPr id="42" name="AutoShape 42"/>
          <p:cNvSpPr/>
          <p:nvPr/>
        </p:nvSpPr>
        <p:spPr>
          <a:xfrm>
            <a:off x="10669979" y="3313220"/>
            <a:ext cx="6791080" cy="0"/>
          </a:xfrm>
          <a:prstGeom prst="line">
            <a:avLst/>
          </a:prstGeom>
          <a:ln w="47625" cap="flat">
            <a:solidFill>
              <a:srgbClr val="636566"/>
            </a:solidFill>
            <a:prstDash val="solid"/>
            <a:headEnd type="none" w="sm" len="sm"/>
            <a:tailEnd type="none" w="sm" len="sm"/>
          </a:ln>
        </p:spPr>
      </p:sp>
      <p:sp>
        <p:nvSpPr>
          <p:cNvPr id="48" name="TextBox 48"/>
          <p:cNvSpPr txBox="1"/>
          <p:nvPr/>
        </p:nvSpPr>
        <p:spPr>
          <a:xfrm>
            <a:off x="1028700" y="1000125"/>
            <a:ext cx="2528186" cy="650627"/>
          </a:xfrm>
          <a:prstGeom prst="rect">
            <a:avLst/>
          </a:prstGeom>
        </p:spPr>
        <p:txBody>
          <a:bodyPr lIns="0" tIns="0" rIns="0" bIns="0" rtlCol="0" anchor="t">
            <a:spAutoFit/>
          </a:bodyPr>
          <a:lstStyle/>
          <a:p>
            <a:pPr>
              <a:lnSpc>
                <a:spcPts val="5399"/>
              </a:lnSpc>
              <a:spcBef>
                <a:spcPct val="0"/>
              </a:spcBef>
            </a:pPr>
            <a:r>
              <a:rPr lang="en-US" sz="4499" spc="22">
                <a:solidFill>
                  <a:srgbClr val="3D3D3D"/>
                </a:solidFill>
                <a:latin typeface="Hiragino Kaku Gothic Pro W3" panose="020B0300000000000000" pitchFamily="34" charset="-128"/>
                <a:ea typeface="Hiragino Kaku Gothic Pro W3" panose="020B0300000000000000" pitchFamily="34" charset="-128"/>
              </a:rPr>
              <a:t>他社事例</a:t>
            </a:r>
          </a:p>
        </p:txBody>
      </p:sp>
      <p:sp>
        <p:nvSpPr>
          <p:cNvPr id="49" name="TextBox 49"/>
          <p:cNvSpPr txBox="1"/>
          <p:nvPr/>
        </p:nvSpPr>
        <p:spPr>
          <a:xfrm>
            <a:off x="4038600" y="7965962"/>
            <a:ext cx="6371913" cy="923330"/>
          </a:xfrm>
          <a:prstGeom prst="rect">
            <a:avLst/>
          </a:prstGeom>
        </p:spPr>
        <p:txBody>
          <a:bodyPr wrap="square" lIns="0" tIns="0" rIns="0" bIns="0" rtlCol="0" anchor="t">
            <a:spAutoFit/>
          </a:bodyPr>
          <a:lstStyle/>
          <a:p>
            <a:pPr>
              <a:lnSpc>
                <a:spcPts val="2400"/>
              </a:lnSpc>
              <a:spcBef>
                <a:spcPct val="0"/>
              </a:spcBef>
            </a:pPr>
            <a:r>
              <a:rPr lang="ja-JP" altLang="en-US" sz="2000" spc="10">
                <a:solidFill>
                  <a:srgbClr val="3D3D3D"/>
                </a:solidFill>
                <a:latin typeface="Hiragino Kaku Gothic Pro W3" panose="020B0300000000000000" pitchFamily="34" charset="-128"/>
                <a:ea typeface="Hiragino Kaku Gothic Pro W3" panose="020B0300000000000000" pitchFamily="34" charset="-128"/>
              </a:rPr>
              <a:t>業務内容：医薬品・化粧品・機能性食品等の製造販売</a:t>
            </a: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en-US" altLang="ja-JP" sz="2000" spc="10"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000" spc="10">
                <a:solidFill>
                  <a:srgbClr val="3D3D3D"/>
                </a:solidFill>
                <a:latin typeface="Hiragino Kaku Gothic Pro W3" panose="020B0300000000000000" pitchFamily="34" charset="-128"/>
                <a:ea typeface="Hiragino Kaku Gothic Pro W3" panose="020B0300000000000000" pitchFamily="34" charset="-128"/>
              </a:rPr>
              <a:t>の利用用途：営業支援のプラットフォーム</a:t>
            </a:r>
          </a:p>
        </p:txBody>
      </p:sp>
      <p:sp>
        <p:nvSpPr>
          <p:cNvPr id="51" name="TextBox 51"/>
          <p:cNvSpPr txBox="1"/>
          <p:nvPr/>
        </p:nvSpPr>
        <p:spPr>
          <a:xfrm>
            <a:off x="6107240" y="7257568"/>
            <a:ext cx="2586718" cy="461665"/>
          </a:xfrm>
          <a:prstGeom prst="rect">
            <a:avLst/>
          </a:prstGeom>
        </p:spPr>
        <p:txBody>
          <a:bodyPr wrap="square" lIns="0" tIns="0" rIns="0" bIns="0" rtlCol="0" anchor="t">
            <a:spAutoFit/>
          </a:bodyPr>
          <a:lstStyle/>
          <a:p>
            <a:pPr>
              <a:lnSpc>
                <a:spcPts val="3600"/>
              </a:lnSpc>
              <a:spcBef>
                <a:spcPct val="0"/>
              </a:spcBef>
            </a:pPr>
            <a:r>
              <a:rPr lang="en-US" sz="3000" spc="15" dirty="0" err="1">
                <a:solidFill>
                  <a:srgbClr val="3D3D3D"/>
                </a:solidFill>
                <a:latin typeface="Hiragino Kaku Gothic Pro W3" panose="020B0300000000000000" pitchFamily="34" charset="-128"/>
                <a:ea typeface="Hiragino Kaku Gothic Pro W3" panose="020B0300000000000000" pitchFamily="34" charset="-128"/>
              </a:rPr>
              <a:t>ロー</a:t>
            </a:r>
            <a:r>
              <a:rPr lang="en-US" sz="3000" b="1" spc="15" dirty="0" err="1">
                <a:solidFill>
                  <a:srgbClr val="3D3D3D"/>
                </a:solidFill>
                <a:latin typeface="Hiragino Kaku Gothic Pro W3" panose="020B0300000000000000" pitchFamily="34" charset="-128"/>
                <a:ea typeface="Hiragino Kaku Gothic Pro W3" panose="020B0300000000000000" pitchFamily="34" charset="-128"/>
              </a:rPr>
              <a:t>ト製薬</a:t>
            </a:r>
            <a:endParaRPr lang="en-US" sz="3000" b="1" spc="15"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52" name="TextBox 52"/>
          <p:cNvSpPr txBox="1"/>
          <p:nvPr/>
        </p:nvSpPr>
        <p:spPr>
          <a:xfrm>
            <a:off x="10834951" y="4190206"/>
            <a:ext cx="638249" cy="384721"/>
          </a:xfrm>
          <a:prstGeom prst="rect">
            <a:avLst/>
          </a:prstGeom>
        </p:spPr>
        <p:txBody>
          <a:bodyPr lIns="0" tIns="0" rIns="0" bIns="0" rtlCol="0" anchor="t">
            <a:spAutoFit/>
          </a:bodyPr>
          <a:lstStyle/>
          <a:p>
            <a:pPr algn="ctr">
              <a:lnSpc>
                <a:spcPts val="3000"/>
              </a:lnSpc>
              <a:spcBef>
                <a:spcPct val="0"/>
              </a:spcBef>
            </a:pPr>
            <a:r>
              <a:rPr lang="en-US" sz="2500" spc="12">
                <a:solidFill>
                  <a:srgbClr val="FFFFFF"/>
                </a:solidFill>
                <a:latin typeface="Hiragino Kaku Gothic Pro W3" panose="020B0300000000000000" pitchFamily="34" charset="-128"/>
                <a:ea typeface="Hiragino Kaku Gothic Pro W3" panose="020B0300000000000000" pitchFamily="34" charset="-128"/>
              </a:rPr>
              <a:t>課題</a:t>
            </a:r>
          </a:p>
        </p:txBody>
      </p:sp>
      <p:sp>
        <p:nvSpPr>
          <p:cNvPr id="53" name="TextBox 53"/>
          <p:cNvSpPr txBox="1"/>
          <p:nvPr/>
        </p:nvSpPr>
        <p:spPr>
          <a:xfrm>
            <a:off x="10675445" y="5809052"/>
            <a:ext cx="957262" cy="76944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299DD2"/>
                </a:solidFill>
                <a:latin typeface="Hiragino Kaku Gothic Pro W3" panose="020B0300000000000000" pitchFamily="34" charset="-128"/>
                <a:ea typeface="Hiragino Kaku Gothic Pro W3" panose="020B0300000000000000" pitchFamily="34" charset="-128"/>
              </a:rPr>
              <a:t>解決策</a:t>
            </a:r>
            <a:endParaRPr lang="en-US" sz="2500" spc="12" dirty="0">
              <a:solidFill>
                <a:srgbClr val="299DD2"/>
              </a:solidFill>
              <a:latin typeface="Hiragino Kaku Gothic Pro W3" panose="020B0300000000000000" pitchFamily="34" charset="-128"/>
              <a:ea typeface="Hiragino Kaku Gothic Pro W3" panose="020B0300000000000000" pitchFamily="34" charset="-128"/>
            </a:endParaRPr>
          </a:p>
        </p:txBody>
      </p:sp>
      <p:sp>
        <p:nvSpPr>
          <p:cNvPr id="54" name="TextBox 54"/>
          <p:cNvSpPr txBox="1"/>
          <p:nvPr/>
        </p:nvSpPr>
        <p:spPr>
          <a:xfrm>
            <a:off x="10834951" y="7713978"/>
            <a:ext cx="638249" cy="38472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FFFFFF"/>
                </a:solidFill>
                <a:latin typeface="Hiragino Kaku Gothic Pro W3" panose="020B0300000000000000" pitchFamily="34" charset="-128"/>
                <a:ea typeface="Hiragino Kaku Gothic Pro W3" panose="020B0300000000000000" pitchFamily="34" charset="-128"/>
              </a:rPr>
              <a:t>効果</a:t>
            </a:r>
            <a:endParaRPr lang="en-US" sz="2500" spc="12"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55" name="TextBox 55"/>
          <p:cNvSpPr txBox="1"/>
          <p:nvPr/>
        </p:nvSpPr>
        <p:spPr>
          <a:xfrm>
            <a:off x="12189514" y="5887863"/>
            <a:ext cx="5271546" cy="779637"/>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kViewerのカレンダービューとフォームブリッジを連携して、予約受付フォームを作成</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56" name="TextBox 56"/>
          <p:cNvSpPr txBox="1"/>
          <p:nvPr/>
        </p:nvSpPr>
        <p:spPr>
          <a:xfrm>
            <a:off x="12189514" y="7488063"/>
            <a:ext cx="5271546" cy="779637"/>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予約申し込みの問い合わせの削減に成功し、他の仕事にリソースを割けるように</a:t>
            </a:r>
            <a:r>
              <a:rPr lang="en-US" spc="8" dirty="0">
                <a:solidFill>
                  <a:srgbClr val="545454"/>
                </a:solidFill>
                <a:latin typeface="Hiragino Kaku Gothic Pro W3" panose="020B0300000000000000" pitchFamily="34" charset="-128"/>
                <a:ea typeface="Hiragino Kaku Gothic Pro W3" panose="020B0300000000000000" pitchFamily="34" charset="-128"/>
              </a:rPr>
              <a:t>。</a:t>
            </a:r>
          </a:p>
        </p:txBody>
      </p:sp>
      <p:pic>
        <p:nvPicPr>
          <p:cNvPr id="18" name="図 17" descr="テキスト が含まれている画像&#10;&#10;自動的に生成された説明">
            <a:extLst>
              <a:ext uri="{FF2B5EF4-FFF2-40B4-BE49-F238E27FC236}">
                <a16:creationId xmlns:a16="http://schemas.microsoft.com/office/drawing/2014/main" id="{BA0C2BB9-31C4-5238-FB33-A8991BCD9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293653"/>
            <a:ext cx="3069761" cy="1964647"/>
          </a:xfrm>
          <a:prstGeom prst="rect">
            <a:avLst/>
          </a:prstGeom>
        </p:spPr>
      </p:pic>
    </p:spTree>
    <p:extLst>
      <p:ext uri="{BB962C8B-B14F-4D97-AF65-F5344CB8AC3E}">
        <p14:creationId xmlns:p14="http://schemas.microsoft.com/office/powerpoint/2010/main" val="35155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図 17" descr="テキスト&#10;&#10;低い精度で自動的に生成された説明">
            <a:extLst>
              <a:ext uri="{FF2B5EF4-FFF2-40B4-BE49-F238E27FC236}">
                <a16:creationId xmlns:a16="http://schemas.microsoft.com/office/drawing/2014/main" id="{69C71003-BD37-D74D-9FB5-C8FFF00CC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856" y="1950284"/>
            <a:ext cx="6791076" cy="4872597"/>
          </a:xfrm>
          <a:prstGeom prst="rect">
            <a:avLst/>
          </a:prstGeom>
          <a:ln>
            <a:solidFill>
              <a:schemeClr val="bg1">
                <a:lumMod val="85000"/>
              </a:schemeClr>
            </a:solidFill>
          </a:ln>
        </p:spPr>
      </p:pic>
      <p:sp>
        <p:nvSpPr>
          <p:cNvPr id="5" name="AutoShape 5"/>
          <p:cNvSpPr/>
          <p:nvPr/>
        </p:nvSpPr>
        <p:spPr>
          <a:xfrm rot="-5400000" flipV="1">
            <a:off x="9938753" y="6175577"/>
            <a:ext cx="2458901" cy="0"/>
          </a:xfrm>
          <a:prstGeom prst="line">
            <a:avLst/>
          </a:prstGeom>
          <a:ln w="95250" cap="flat">
            <a:solidFill>
              <a:srgbClr val="636566"/>
            </a:solidFill>
            <a:prstDash val="solid"/>
            <a:headEnd type="none" w="sm" len="sm"/>
            <a:tailEnd type="none" w="sm" len="sm"/>
          </a:ln>
        </p:spPr>
      </p:sp>
      <p:grpSp>
        <p:nvGrpSpPr>
          <p:cNvPr id="6" name="Group 6"/>
          <p:cNvGrpSpPr/>
          <p:nvPr/>
        </p:nvGrpSpPr>
        <p:grpSpPr>
          <a:xfrm>
            <a:off x="10590829" y="3846034"/>
            <a:ext cx="1126495" cy="112649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9" name="Group 9"/>
          <p:cNvGrpSpPr/>
          <p:nvPr/>
        </p:nvGrpSpPr>
        <p:grpSpPr>
          <a:xfrm>
            <a:off x="10590829" y="5693405"/>
            <a:ext cx="1126495" cy="112649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9EAFF"/>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0593342" y="7369805"/>
            <a:ext cx="1121468" cy="1126495"/>
            <a:chOff x="1813" y="0"/>
            <a:chExt cx="809173"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5" name="Group 15"/>
          <p:cNvGrpSpPr/>
          <p:nvPr/>
        </p:nvGrpSpPr>
        <p:grpSpPr>
          <a:xfrm>
            <a:off x="11938353" y="4273214"/>
            <a:ext cx="108286" cy="10828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1" name="Group 21"/>
          <p:cNvGrpSpPr/>
          <p:nvPr/>
        </p:nvGrpSpPr>
        <p:grpSpPr>
          <a:xfrm>
            <a:off x="11938353" y="6025814"/>
            <a:ext cx="108286" cy="10828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4" name="Group 24"/>
          <p:cNvGrpSpPr/>
          <p:nvPr/>
        </p:nvGrpSpPr>
        <p:grpSpPr>
          <a:xfrm>
            <a:off x="11931314" y="7688455"/>
            <a:ext cx="108286" cy="10828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35" name="Group 35"/>
          <p:cNvGrpSpPr/>
          <p:nvPr/>
        </p:nvGrpSpPr>
        <p:grpSpPr>
          <a:xfrm>
            <a:off x="228600" y="7040100"/>
            <a:ext cx="10201593" cy="2348878"/>
            <a:chOff x="0" y="0"/>
            <a:chExt cx="2391179" cy="618635"/>
          </a:xfrm>
        </p:grpSpPr>
        <p:sp>
          <p:nvSpPr>
            <p:cNvPr id="36" name="Freeform 36"/>
            <p:cNvSpPr/>
            <p:nvPr/>
          </p:nvSpPr>
          <p:spPr>
            <a:xfrm>
              <a:off x="0" y="0"/>
              <a:ext cx="2391179" cy="618635"/>
            </a:xfrm>
            <a:custGeom>
              <a:avLst/>
              <a:gdLst/>
              <a:ahLst/>
              <a:cxnLst/>
              <a:rect l="l" t="t" r="r" b="b"/>
              <a:pathLst>
                <a:path w="2391179" h="618635">
                  <a:moveTo>
                    <a:pt x="0" y="0"/>
                  </a:moveTo>
                  <a:lnTo>
                    <a:pt x="2391179" y="0"/>
                  </a:lnTo>
                  <a:lnTo>
                    <a:pt x="2391179" y="618635"/>
                  </a:lnTo>
                  <a:lnTo>
                    <a:pt x="0" y="618635"/>
                  </a:lnTo>
                  <a:close/>
                </a:path>
              </a:pathLst>
            </a:custGeom>
            <a:solidFill>
              <a:srgbClr val="F8F8F8"/>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39" name="TextBox 39"/>
          <p:cNvSpPr txBox="1"/>
          <p:nvPr/>
        </p:nvSpPr>
        <p:spPr>
          <a:xfrm>
            <a:off x="12189514" y="4076700"/>
            <a:ext cx="5271546" cy="1195135"/>
          </a:xfrm>
          <a:prstGeom prst="rect">
            <a:avLst/>
          </a:prstGeom>
        </p:spPr>
        <p:txBody>
          <a:bodyPr lIns="0" tIns="0" rIns="0" bIns="0" rtlCol="0" anchor="t">
            <a:spAutoFit/>
          </a:bodyPr>
          <a:lstStyle/>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入会の申し込みから報告書の提出に至るまで全てが紙ベースで行われていた。</a:t>
            </a:r>
            <a:r>
              <a:rPr lang="ja-JP" altLang="en-US">
                <a:solidFill>
                  <a:srgbClr val="444444"/>
                </a:solidFill>
                <a:latin typeface="Hiragino Kaku Gothic Pro W3" panose="020B0300000000000000" pitchFamily="34" charset="-128"/>
                <a:ea typeface="Hiragino Kaku Gothic Pro W3" panose="020B0300000000000000" pitchFamily="34" charset="-128"/>
              </a:rPr>
              <a:t>電子化を試みるも、ファイルごとの</a:t>
            </a:r>
            <a:r>
              <a:rPr lang="en-US" altLang="ja-JP" dirty="0">
                <a:solidFill>
                  <a:srgbClr val="444444"/>
                </a:solidFill>
                <a:latin typeface="Hiragino Kaku Gothic Pro W3" panose="020B0300000000000000" pitchFamily="34" charset="-128"/>
                <a:ea typeface="Hiragino Kaku Gothic Pro W3" panose="020B0300000000000000" pitchFamily="34" charset="-128"/>
              </a:rPr>
              <a:t>ID</a:t>
            </a:r>
            <a:r>
              <a:rPr lang="ja-JP" altLang="en-US">
                <a:solidFill>
                  <a:srgbClr val="444444"/>
                </a:solidFill>
                <a:latin typeface="Hiragino Kaku Gothic Pro W3" panose="020B0300000000000000" pitchFamily="34" charset="-128"/>
                <a:ea typeface="Hiragino Kaku Gothic Pro W3" panose="020B0300000000000000" pitchFamily="34" charset="-128"/>
              </a:rPr>
              <a:t>やパスワードの管理が煩雑に</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41" name="TextBox 41"/>
          <p:cNvSpPr txBox="1"/>
          <p:nvPr/>
        </p:nvSpPr>
        <p:spPr>
          <a:xfrm>
            <a:off x="10655185" y="1662859"/>
            <a:ext cx="6791080" cy="1477328"/>
          </a:xfrm>
          <a:prstGeom prst="rect">
            <a:avLst/>
          </a:prstGeom>
        </p:spPr>
        <p:txBody>
          <a:bodyPr lIns="0" tIns="0" rIns="0" bIns="0" rtlCol="0" anchor="t">
            <a:spAutoFit/>
          </a:bodyPr>
          <a:lstStyle/>
          <a:p>
            <a:pPr algn="ctr" fontAlgn="base"/>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煩雑だったパスワード管理を廃止</a:t>
            </a:r>
            <a:r>
              <a:rPr lang="en-US" altLang="ja-JP" sz="3200" b="1" i="0" dirty="0" err="1">
                <a:solidFill>
                  <a:srgbClr val="333333"/>
                </a:solidFill>
                <a:effectLst/>
                <a:latin typeface="Hiragino Kaku Gothic Pro W3" panose="020B0300000000000000" pitchFamily="34" charset="-128"/>
                <a:ea typeface="Hiragino Kaku Gothic Pro W3" panose="020B0300000000000000" pitchFamily="34" charset="-128"/>
              </a:rPr>
              <a:t>kintone</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とメール認証で</a:t>
            </a:r>
            <a:endPar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endParaRPr>
          </a:p>
          <a:p>
            <a:pPr algn="ctr" fontAlgn="base"/>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年間</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1300</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通の郵送物を削減</a:t>
            </a:r>
          </a:p>
        </p:txBody>
      </p:sp>
      <p:sp>
        <p:nvSpPr>
          <p:cNvPr id="42" name="AutoShape 42"/>
          <p:cNvSpPr/>
          <p:nvPr/>
        </p:nvSpPr>
        <p:spPr>
          <a:xfrm>
            <a:off x="10669979" y="3313220"/>
            <a:ext cx="6791080" cy="0"/>
          </a:xfrm>
          <a:prstGeom prst="line">
            <a:avLst/>
          </a:prstGeom>
          <a:ln w="47625" cap="flat">
            <a:solidFill>
              <a:srgbClr val="636566"/>
            </a:solidFill>
            <a:prstDash val="solid"/>
            <a:headEnd type="none" w="sm" len="sm"/>
            <a:tailEnd type="none" w="sm" len="sm"/>
          </a:ln>
        </p:spPr>
      </p:sp>
      <p:grpSp>
        <p:nvGrpSpPr>
          <p:cNvPr id="43" name="Group 43"/>
          <p:cNvGrpSpPr/>
          <p:nvPr/>
        </p:nvGrpSpPr>
        <p:grpSpPr>
          <a:xfrm>
            <a:off x="-524780" y="9283369"/>
            <a:ext cx="4033612" cy="4329087"/>
            <a:chOff x="0" y="0"/>
            <a:chExt cx="5378150" cy="5772115"/>
          </a:xfrm>
        </p:grpSpPr>
        <p:pic>
          <p:nvPicPr>
            <p:cNvPr id="44" name="Picture 4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797"/>
            <a:stretch>
              <a:fillRect/>
            </a:stretch>
          </p:blipFill>
          <p:spPr>
            <a:xfrm>
              <a:off x="0" y="0"/>
              <a:ext cx="5378150" cy="5772115"/>
            </a:xfrm>
            <a:prstGeom prst="rect">
              <a:avLst/>
            </a:prstGeom>
          </p:spPr>
        </p:pic>
        <p:pic>
          <p:nvPicPr>
            <p:cNvPr id="45" name="Picture 45"/>
            <p:cNvPicPr>
              <a:picLocks noChangeAspect="1"/>
            </p:cNvPicPr>
            <p:nvPr/>
          </p:nvPicPr>
          <p:blipFill>
            <a:blip r:embed="rId7"/>
            <a:srcRect/>
            <a:stretch>
              <a:fillRect/>
            </a:stretch>
          </p:blipFill>
          <p:spPr>
            <a:xfrm>
              <a:off x="3807747" y="3968083"/>
              <a:ext cx="1408136" cy="1408136"/>
            </a:xfrm>
            <a:prstGeom prst="rect">
              <a:avLst/>
            </a:prstGeom>
          </p:spPr>
        </p:pic>
        <p:sp>
          <p:nvSpPr>
            <p:cNvPr id="46" name="TextBox 46"/>
            <p:cNvSpPr txBox="1"/>
            <p:nvPr/>
          </p:nvSpPr>
          <p:spPr>
            <a:xfrm>
              <a:off x="290055" y="2886057"/>
              <a:ext cx="4925829" cy="990598"/>
            </a:xfrm>
            <a:prstGeom prst="rect">
              <a:avLst/>
            </a:prstGeom>
          </p:spPr>
          <p:txBody>
            <a:bodyPr lIns="0" tIns="0" rIns="0" bIns="0" rtlCol="0" anchor="t">
              <a:spAutoFit/>
            </a:bodyPr>
            <a:lstStyle/>
            <a:p>
              <a:pPr>
                <a:lnSpc>
                  <a:spcPts val="3000"/>
                </a:lnSpc>
              </a:pPr>
              <a:r>
                <a:rPr lang="en-US" sz="2000" spc="10">
                  <a:solidFill>
                    <a:srgbClr val="000000"/>
                  </a:solidFill>
                  <a:latin typeface="Hiragino Kaku Gothic Pro W3" panose="020B0300000000000000" pitchFamily="34" charset="-128"/>
                  <a:ea typeface="Hiragino Kaku Gothic Pro W3" panose="020B0300000000000000" pitchFamily="34" charset="-128"/>
                </a:rPr>
                <a:t>同じ業種・業界、課題を持つ事例を1〜2例紹介しましょう！</a:t>
              </a:r>
            </a:p>
          </p:txBody>
        </p:sp>
        <p:sp>
          <p:nvSpPr>
            <p:cNvPr id="47" name="TextBox 47"/>
            <p:cNvSpPr txBox="1"/>
            <p:nvPr/>
          </p:nvSpPr>
          <p:spPr>
            <a:xfrm>
              <a:off x="226160" y="1534326"/>
              <a:ext cx="4925829" cy="991040"/>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他社事例はトヨクモのホームページで公開しています</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48" name="TextBox 48"/>
          <p:cNvSpPr txBox="1"/>
          <p:nvPr/>
        </p:nvSpPr>
        <p:spPr>
          <a:xfrm>
            <a:off x="1028700" y="1000125"/>
            <a:ext cx="2528186" cy="650627"/>
          </a:xfrm>
          <a:prstGeom prst="rect">
            <a:avLst/>
          </a:prstGeom>
        </p:spPr>
        <p:txBody>
          <a:bodyPr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他社事例</a:t>
            </a:r>
            <a:endParaRPr lang="en-US" sz="4499" b="1" spc="22"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49" name="TextBox 49"/>
          <p:cNvSpPr txBox="1"/>
          <p:nvPr/>
        </p:nvSpPr>
        <p:spPr>
          <a:xfrm>
            <a:off x="4038600" y="7965962"/>
            <a:ext cx="6371913" cy="1538883"/>
          </a:xfrm>
          <a:prstGeom prst="rect">
            <a:avLst/>
          </a:prstGeom>
        </p:spPr>
        <p:txBody>
          <a:bodyPr wrap="square" lIns="0" tIns="0" rIns="0" bIns="0" rtlCol="0" anchor="t">
            <a:spAutoFit/>
          </a:bodyPr>
          <a:lstStyle/>
          <a:p>
            <a:pPr>
              <a:lnSpc>
                <a:spcPts val="2400"/>
              </a:lnSpc>
              <a:spcBef>
                <a:spcPct val="0"/>
              </a:spcBef>
            </a:pPr>
            <a:r>
              <a:rPr lang="ja-JP" altLang="en-US" sz="2000" spc="10">
                <a:solidFill>
                  <a:srgbClr val="3D3D3D"/>
                </a:solidFill>
                <a:latin typeface="Hiragino Kaku Gothic Pro W3" panose="020B0300000000000000" pitchFamily="34" charset="-128"/>
                <a:ea typeface="Hiragino Kaku Gothic Pro W3" panose="020B0300000000000000" pitchFamily="34" charset="-128"/>
              </a:rPr>
              <a:t>業務内容：</a:t>
            </a: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ja-JP" altLang="en-US" sz="1600" b="0" i="0">
                <a:solidFill>
                  <a:srgbClr val="444444"/>
                </a:solidFill>
                <a:effectLst/>
                <a:latin typeface="Hiragino Kaku Gothic Pro W3" panose="020B0300000000000000" pitchFamily="34" charset="-128"/>
                <a:ea typeface="Hiragino Kaku Gothic Pro W3" panose="020B0300000000000000" pitchFamily="34" charset="-128"/>
              </a:rPr>
              <a:t>成年後見権利擁護事業、福祉サービス第三者評価事業</a:t>
            </a:r>
            <a:endParaRPr lang="en-US" altLang="ja-JP" sz="1600" b="0" i="0" dirty="0">
              <a:solidFill>
                <a:srgbClr val="444444"/>
              </a:solidFill>
              <a:effectLst/>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ja-JP" altLang="en-US" sz="1600" b="0" i="0">
                <a:solidFill>
                  <a:srgbClr val="444444"/>
                </a:solidFill>
                <a:effectLst/>
                <a:latin typeface="Hiragino Kaku Gothic Pro W3" panose="020B0300000000000000" pitchFamily="34" charset="-128"/>
                <a:ea typeface="Hiragino Kaku Gothic Pro W3" panose="020B0300000000000000" pitchFamily="34" charset="-128"/>
              </a:rPr>
              <a:t>社会福祉士実習指導者養成研修事業　など</a:t>
            </a:r>
            <a:endParaRPr lang="en-US" altLang="ja-JP" sz="16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endParaRPr lang="en-US" altLang="ja-JP" sz="16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en-US" altLang="ja-JP" sz="2000" spc="10"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000" spc="10">
                <a:solidFill>
                  <a:srgbClr val="3D3D3D"/>
                </a:solidFill>
                <a:latin typeface="Hiragino Kaku Gothic Pro W3" panose="020B0300000000000000" pitchFamily="34" charset="-128"/>
                <a:ea typeface="Hiragino Kaku Gothic Pro W3" panose="020B0300000000000000" pitchFamily="34" charset="-128"/>
              </a:rPr>
              <a:t>の利用用途：会員情報の管理</a:t>
            </a:r>
          </a:p>
        </p:txBody>
      </p:sp>
      <p:sp>
        <p:nvSpPr>
          <p:cNvPr id="51" name="TextBox 51"/>
          <p:cNvSpPr txBox="1"/>
          <p:nvPr/>
        </p:nvSpPr>
        <p:spPr>
          <a:xfrm>
            <a:off x="4038599" y="7257568"/>
            <a:ext cx="6214327" cy="430887"/>
          </a:xfrm>
          <a:prstGeom prst="rect">
            <a:avLst/>
          </a:prstGeom>
        </p:spPr>
        <p:txBody>
          <a:bodyPr wrap="square" lIns="0" tIns="0" rIns="0" bIns="0" rtlCol="0" anchor="t">
            <a:spAutoFit/>
          </a:bodyPr>
          <a:lstStyle/>
          <a:p>
            <a:pPr algn="l" fontAlgn="base"/>
            <a:r>
              <a:rPr lang="ja-JP" altLang="en-US" sz="2800" b="1" i="0">
                <a:solidFill>
                  <a:srgbClr val="444444"/>
                </a:solidFill>
                <a:effectLst/>
                <a:latin typeface="Hiragino Kaku Gothic Pro W3" panose="020B0300000000000000" pitchFamily="34" charset="-128"/>
                <a:ea typeface="Hiragino Kaku Gothic Pro W3" panose="020B0300000000000000" pitchFamily="34" charset="-128"/>
              </a:rPr>
              <a:t>公益社団法人神奈川県社会福祉士会</a:t>
            </a:r>
          </a:p>
        </p:txBody>
      </p:sp>
      <p:sp>
        <p:nvSpPr>
          <p:cNvPr id="52" name="TextBox 52"/>
          <p:cNvSpPr txBox="1"/>
          <p:nvPr/>
        </p:nvSpPr>
        <p:spPr>
          <a:xfrm>
            <a:off x="10834951" y="4190206"/>
            <a:ext cx="638249" cy="384721"/>
          </a:xfrm>
          <a:prstGeom prst="rect">
            <a:avLst/>
          </a:prstGeom>
        </p:spPr>
        <p:txBody>
          <a:bodyPr lIns="0" tIns="0" rIns="0" bIns="0" rtlCol="0" anchor="t">
            <a:spAutoFit/>
          </a:bodyPr>
          <a:lstStyle/>
          <a:p>
            <a:pPr algn="ctr">
              <a:lnSpc>
                <a:spcPts val="3000"/>
              </a:lnSpc>
              <a:spcBef>
                <a:spcPct val="0"/>
              </a:spcBef>
            </a:pPr>
            <a:r>
              <a:rPr lang="en-US" sz="2500" spc="12">
                <a:solidFill>
                  <a:srgbClr val="FFFFFF"/>
                </a:solidFill>
                <a:latin typeface="Hiragino Kaku Gothic Pro W3" panose="020B0300000000000000" pitchFamily="34" charset="-128"/>
                <a:ea typeface="Hiragino Kaku Gothic Pro W3" panose="020B0300000000000000" pitchFamily="34" charset="-128"/>
              </a:rPr>
              <a:t>課題</a:t>
            </a:r>
          </a:p>
        </p:txBody>
      </p:sp>
      <p:sp>
        <p:nvSpPr>
          <p:cNvPr id="53" name="TextBox 53"/>
          <p:cNvSpPr txBox="1"/>
          <p:nvPr/>
        </p:nvSpPr>
        <p:spPr>
          <a:xfrm>
            <a:off x="10675445" y="5961452"/>
            <a:ext cx="957262" cy="76944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299DD2"/>
                </a:solidFill>
                <a:latin typeface="Hiragino Kaku Gothic Pro W3" panose="020B0300000000000000" pitchFamily="34" charset="-128"/>
                <a:ea typeface="Hiragino Kaku Gothic Pro W3" panose="020B0300000000000000" pitchFamily="34" charset="-128"/>
              </a:rPr>
              <a:t>解決策</a:t>
            </a:r>
            <a:endParaRPr lang="en-US" sz="2500" spc="12" dirty="0">
              <a:solidFill>
                <a:srgbClr val="299DD2"/>
              </a:solidFill>
              <a:latin typeface="Hiragino Kaku Gothic Pro W3" panose="020B0300000000000000" pitchFamily="34" charset="-128"/>
              <a:ea typeface="Hiragino Kaku Gothic Pro W3" panose="020B0300000000000000" pitchFamily="34" charset="-128"/>
            </a:endParaRPr>
          </a:p>
        </p:txBody>
      </p:sp>
      <p:sp>
        <p:nvSpPr>
          <p:cNvPr id="54" name="TextBox 54"/>
          <p:cNvSpPr txBox="1"/>
          <p:nvPr/>
        </p:nvSpPr>
        <p:spPr>
          <a:xfrm>
            <a:off x="10834951" y="7713978"/>
            <a:ext cx="638249" cy="38472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FFFFFF"/>
                </a:solidFill>
                <a:latin typeface="Hiragino Kaku Gothic Pro W3" panose="020B0300000000000000" pitchFamily="34" charset="-128"/>
                <a:ea typeface="Hiragino Kaku Gothic Pro W3" panose="020B0300000000000000" pitchFamily="34" charset="-128"/>
              </a:rPr>
              <a:t>効果</a:t>
            </a:r>
            <a:endParaRPr lang="en-US" sz="2500" spc="12"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55" name="TextBox 55"/>
          <p:cNvSpPr txBox="1"/>
          <p:nvPr/>
        </p:nvSpPr>
        <p:spPr>
          <a:xfrm>
            <a:off x="12189514" y="5753100"/>
            <a:ext cx="5271546" cy="1195135"/>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フォームブリッジとkViewerを組み合わせて</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メール認証を使って会員自身の情報をセキュアに共有、編集できるページを作成</a:t>
            </a:r>
            <a:r>
              <a:rPr lang="en-US" spc="8" dirty="0">
                <a:solidFill>
                  <a:srgbClr val="545454"/>
                </a:solidFill>
                <a:latin typeface="Hiragino Kaku Gothic Pro W3" panose="020B0300000000000000" pitchFamily="34" charset="-128"/>
                <a:ea typeface="Hiragino Kaku Gothic Pro W3" panose="020B0300000000000000" pitchFamily="34" charset="-128"/>
              </a:rPr>
              <a:t>。</a:t>
            </a:r>
          </a:p>
        </p:txBody>
      </p:sp>
      <p:sp>
        <p:nvSpPr>
          <p:cNvPr id="56" name="TextBox 56"/>
          <p:cNvSpPr txBox="1"/>
          <p:nvPr/>
        </p:nvSpPr>
        <p:spPr>
          <a:xfrm>
            <a:off x="12189514" y="7473011"/>
            <a:ext cx="5271546" cy="779637"/>
          </a:xfrm>
          <a:prstGeom prst="rect">
            <a:avLst/>
          </a:prstGeom>
        </p:spPr>
        <p:txBody>
          <a:bodyPr lIns="0" tIns="0" rIns="0" bIns="0" rtlCol="0" anchor="t">
            <a:spAutoFit/>
          </a:bodyPr>
          <a:lstStyle/>
          <a:p>
            <a:pPr>
              <a:lnSpc>
                <a:spcPct val="150000"/>
              </a:lnSpc>
              <a:spcBef>
                <a:spcPct val="0"/>
              </a:spcBef>
            </a:pPr>
            <a:r>
              <a:rPr lang="ja-JP" altLang="en-US" spc="8">
                <a:solidFill>
                  <a:srgbClr val="545454"/>
                </a:solidFill>
                <a:latin typeface="Hiragino Kaku Gothic Pro W3" panose="020B0300000000000000" pitchFamily="34" charset="-128"/>
                <a:ea typeface="Hiragino Kaku Gothic Pro W3" panose="020B0300000000000000" pitchFamily="34" charset="-128"/>
              </a:rPr>
              <a:t>年間</a:t>
            </a:r>
            <a:r>
              <a:rPr lang="en-US" altLang="ja-JP" spc="8" dirty="0">
                <a:solidFill>
                  <a:srgbClr val="545454"/>
                </a:solidFill>
                <a:latin typeface="Hiragino Kaku Gothic Pro W3" panose="020B0300000000000000" pitchFamily="34" charset="-128"/>
                <a:ea typeface="Hiragino Kaku Gothic Pro W3" panose="020B0300000000000000" pitchFamily="34" charset="-128"/>
              </a:rPr>
              <a:t>1300</a:t>
            </a:r>
            <a:r>
              <a:rPr lang="ja-JP" altLang="en-US" spc="8">
                <a:solidFill>
                  <a:srgbClr val="545454"/>
                </a:solidFill>
                <a:latin typeface="Hiragino Kaku Gothic Pro W3" panose="020B0300000000000000" pitchFamily="34" charset="-128"/>
                <a:ea typeface="Hiragino Kaku Gothic Pro W3" panose="020B0300000000000000" pitchFamily="34" charset="-128"/>
              </a:rPr>
              <a:t>通の郵送物がゼロになり、大幅な業務コストの削減に成功！</a:t>
            </a:r>
          </a:p>
        </p:txBody>
      </p:sp>
      <p:pic>
        <p:nvPicPr>
          <p:cNvPr id="3" name="図 2" descr="テキスト&#10;&#10;自動的に生成された説明">
            <a:extLst>
              <a:ext uri="{FF2B5EF4-FFF2-40B4-BE49-F238E27FC236}">
                <a16:creationId xmlns:a16="http://schemas.microsoft.com/office/drawing/2014/main" id="{A0324CC3-5A14-5BC2-3F7A-843F5C193E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63" y="7217441"/>
            <a:ext cx="2950919" cy="18885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225349" y="2031932"/>
            <a:ext cx="165235" cy="165235"/>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5" name="TextBox 5"/>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6" name="Group 6"/>
          <p:cNvGrpSpPr/>
          <p:nvPr/>
        </p:nvGrpSpPr>
        <p:grpSpPr>
          <a:xfrm>
            <a:off x="1225349" y="2616065"/>
            <a:ext cx="165235" cy="16523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pic>
        <p:nvPicPr>
          <p:cNvPr id="12" name="Picture 12"/>
          <p:cNvPicPr>
            <a:picLocks noChangeAspect="1"/>
          </p:cNvPicPr>
          <p:nvPr/>
        </p:nvPicPr>
        <p:blipFill>
          <a:blip r:embed="rId4"/>
          <a:srcRect/>
          <a:stretch>
            <a:fillRect/>
          </a:stretch>
        </p:blipFill>
        <p:spPr>
          <a:xfrm>
            <a:off x="11942695" y="1485869"/>
            <a:ext cx="2826479" cy="282647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113361" y="602170"/>
            <a:ext cx="3788786" cy="2824369"/>
          </a:xfrm>
          <a:prstGeom prst="rect">
            <a:avLst/>
          </a:prstGeom>
        </p:spPr>
      </p:pic>
      <p:grpSp>
        <p:nvGrpSpPr>
          <p:cNvPr id="14" name="Group 14"/>
          <p:cNvGrpSpPr/>
          <p:nvPr/>
        </p:nvGrpSpPr>
        <p:grpSpPr>
          <a:xfrm>
            <a:off x="1225349" y="3378065"/>
            <a:ext cx="165235" cy="1652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7" name="Group 17"/>
          <p:cNvGrpSpPr/>
          <p:nvPr/>
        </p:nvGrpSpPr>
        <p:grpSpPr>
          <a:xfrm>
            <a:off x="1028700" y="4314230"/>
            <a:ext cx="16230600" cy="5146014"/>
            <a:chOff x="0" y="0"/>
            <a:chExt cx="4274726" cy="1063844"/>
          </a:xfrm>
        </p:grpSpPr>
        <p:sp>
          <p:nvSpPr>
            <p:cNvPr id="18" name="Freeform 18"/>
            <p:cNvSpPr/>
            <p:nvPr/>
          </p:nvSpPr>
          <p:spPr>
            <a:xfrm>
              <a:off x="0" y="0"/>
              <a:ext cx="4274726" cy="1063844"/>
            </a:xfrm>
            <a:custGeom>
              <a:avLst/>
              <a:gdLst/>
              <a:ahLst/>
              <a:cxnLst/>
              <a:rect l="l" t="t" r="r" b="b"/>
              <a:pathLst>
                <a:path w="4274726" h="1063844">
                  <a:moveTo>
                    <a:pt x="24327" y="0"/>
                  </a:moveTo>
                  <a:lnTo>
                    <a:pt x="4250399" y="0"/>
                  </a:lnTo>
                  <a:cubicBezTo>
                    <a:pt x="4263834" y="0"/>
                    <a:pt x="4274726" y="10891"/>
                    <a:pt x="4274726" y="24327"/>
                  </a:cubicBezTo>
                  <a:lnTo>
                    <a:pt x="4274726" y="1039517"/>
                  </a:lnTo>
                  <a:cubicBezTo>
                    <a:pt x="4274726" y="1052952"/>
                    <a:pt x="4263834" y="1063844"/>
                    <a:pt x="4250399" y="1063844"/>
                  </a:cubicBezTo>
                  <a:lnTo>
                    <a:pt x="24327" y="1063844"/>
                  </a:lnTo>
                  <a:cubicBezTo>
                    <a:pt x="10891" y="1063844"/>
                    <a:pt x="0" y="1052952"/>
                    <a:pt x="0" y="1039517"/>
                  </a:cubicBezTo>
                  <a:lnTo>
                    <a:pt x="0" y="24327"/>
                  </a:lnTo>
                  <a:cubicBezTo>
                    <a:pt x="0" y="10891"/>
                    <a:pt x="10891" y="0"/>
                    <a:pt x="24327" y="0"/>
                  </a:cubicBezTo>
                  <a:close/>
                </a:path>
              </a:pathLst>
            </a:custGeom>
            <a:solidFill>
              <a:srgbClr val="FFDE59">
                <a:alpha val="60000"/>
              </a:srgbClr>
            </a:solidFill>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20" name="Group 20"/>
          <p:cNvGrpSpPr/>
          <p:nvPr/>
        </p:nvGrpSpPr>
        <p:grpSpPr>
          <a:xfrm>
            <a:off x="1475728" y="6138486"/>
            <a:ext cx="257386" cy="257386"/>
            <a:chOff x="0" y="0"/>
            <a:chExt cx="67789" cy="67789"/>
          </a:xfrm>
        </p:grpSpPr>
        <p:sp>
          <p:nvSpPr>
            <p:cNvPr id="21" name="Freeform 21"/>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27" name="Group 27"/>
          <p:cNvGrpSpPr/>
          <p:nvPr/>
        </p:nvGrpSpPr>
        <p:grpSpPr>
          <a:xfrm>
            <a:off x="1475728" y="7918280"/>
            <a:ext cx="257386" cy="257386"/>
            <a:chOff x="0" y="0"/>
            <a:chExt cx="67789" cy="67789"/>
          </a:xfrm>
        </p:grpSpPr>
        <p:sp>
          <p:nvSpPr>
            <p:cNvPr id="28" name="Freeform 28"/>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29" name="TextBox 29"/>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3" name="Group 33"/>
          <p:cNvGrpSpPr/>
          <p:nvPr/>
        </p:nvGrpSpPr>
        <p:grpSpPr>
          <a:xfrm>
            <a:off x="6869020" y="6045737"/>
            <a:ext cx="257386" cy="257386"/>
            <a:chOff x="0" y="0"/>
            <a:chExt cx="67789" cy="67789"/>
          </a:xfrm>
        </p:grpSpPr>
        <p:sp>
          <p:nvSpPr>
            <p:cNvPr id="34" name="Freeform 34"/>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35" name="TextBox 3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6" name="Group 36"/>
          <p:cNvGrpSpPr/>
          <p:nvPr/>
        </p:nvGrpSpPr>
        <p:grpSpPr>
          <a:xfrm>
            <a:off x="11814019" y="5981700"/>
            <a:ext cx="257386" cy="257386"/>
            <a:chOff x="0" y="0"/>
            <a:chExt cx="67789" cy="67789"/>
          </a:xfrm>
        </p:grpSpPr>
        <p:sp>
          <p:nvSpPr>
            <p:cNvPr id="37" name="Freeform 37"/>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38" name="TextBox 38"/>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51" name="Group 51"/>
          <p:cNvGrpSpPr/>
          <p:nvPr/>
        </p:nvGrpSpPr>
        <p:grpSpPr>
          <a:xfrm>
            <a:off x="6842497" y="7880115"/>
            <a:ext cx="257386" cy="257386"/>
            <a:chOff x="0" y="0"/>
            <a:chExt cx="67789" cy="67789"/>
          </a:xfrm>
        </p:grpSpPr>
        <p:sp>
          <p:nvSpPr>
            <p:cNvPr id="52" name="Freeform 52"/>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53" name="TextBox 53"/>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54" name="Group 54"/>
          <p:cNvGrpSpPr/>
          <p:nvPr/>
        </p:nvGrpSpPr>
        <p:grpSpPr>
          <a:xfrm>
            <a:off x="11934765" y="7941256"/>
            <a:ext cx="257386" cy="257386"/>
            <a:chOff x="0" y="0"/>
            <a:chExt cx="67789" cy="67789"/>
          </a:xfrm>
        </p:grpSpPr>
        <p:sp>
          <p:nvSpPr>
            <p:cNvPr id="55" name="Freeform 55"/>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56" name="TextBox 56"/>
            <p:cNvSpPr txBox="1"/>
            <p:nvPr/>
          </p:nvSpPr>
          <p:spPr>
            <a:xfrm>
              <a:off x="0" y="-19050"/>
              <a:ext cx="812800" cy="831850"/>
            </a:xfrm>
            <a:prstGeom prst="rect">
              <a:avLst/>
            </a:prstGeom>
          </p:spPr>
          <p:txBody>
            <a:bodyPr lIns="50800" tIns="50800" rIns="50800" bIns="50800" rtlCol="0" anchor="ctr"/>
            <a:lstStyle/>
            <a:p>
              <a:pPr algn="ctr">
                <a:lnSpc>
                  <a:spcPts val="2400"/>
                </a:lnSpc>
              </a:pPr>
              <a:endParaRPr dirty="0">
                <a:latin typeface="Hiragino Kaku Gothic Pro W3" panose="020B0300000000000000" pitchFamily="34" charset="-128"/>
                <a:ea typeface="Hiragino Kaku Gothic Pro W3" panose="020B0300000000000000" pitchFamily="34" charset="-128"/>
              </a:endParaRPr>
            </a:p>
          </p:txBody>
        </p:sp>
      </p:grpSp>
      <p:sp>
        <p:nvSpPr>
          <p:cNvPr id="61" name="TextBox 61"/>
          <p:cNvSpPr txBox="1"/>
          <p:nvPr/>
        </p:nvSpPr>
        <p:spPr>
          <a:xfrm>
            <a:off x="1028699" y="990600"/>
            <a:ext cx="4415777" cy="692497"/>
          </a:xfrm>
          <a:prstGeom prst="rect">
            <a:avLst/>
          </a:prstGeom>
        </p:spPr>
        <p:txBody>
          <a:bodyPr wrap="square" lIns="0" tIns="0" rIns="0" bIns="0" rtlCol="0" anchor="t">
            <a:spAutoFit/>
          </a:bodyPr>
          <a:lstStyle/>
          <a:p>
            <a:pPr>
              <a:lnSpc>
                <a:spcPts val="5400"/>
              </a:lnSpc>
              <a:spcBef>
                <a:spcPct val="0"/>
              </a:spcBef>
            </a:pPr>
            <a:r>
              <a:rPr lang="en-US" sz="4500" b="1" spc="22" dirty="0" err="1">
                <a:solidFill>
                  <a:srgbClr val="FF914D"/>
                </a:solidFill>
                <a:latin typeface="Hiragino Kaku Gothic Pro W3" panose="020B0300000000000000" pitchFamily="34" charset="-128"/>
                <a:ea typeface="Hiragino Kaku Gothic Pro W3" panose="020B0300000000000000" pitchFamily="34" charset="-128"/>
              </a:rPr>
              <a:t>提案書の使い方</a:t>
            </a:r>
            <a:endParaRPr lang="en-US" sz="4500" b="1" spc="22" dirty="0">
              <a:solidFill>
                <a:srgbClr val="FF914D"/>
              </a:solidFill>
              <a:latin typeface="Hiragino Kaku Gothic Pro W3" panose="020B0300000000000000" pitchFamily="34" charset="-128"/>
              <a:ea typeface="Hiragino Kaku Gothic Pro W3" panose="020B0300000000000000" pitchFamily="34" charset="-128"/>
            </a:endParaRPr>
          </a:p>
        </p:txBody>
      </p:sp>
      <p:sp>
        <p:nvSpPr>
          <p:cNvPr id="62" name="TextBox 62"/>
          <p:cNvSpPr txBox="1"/>
          <p:nvPr/>
        </p:nvSpPr>
        <p:spPr>
          <a:xfrm>
            <a:off x="14363017" y="1194593"/>
            <a:ext cx="3153995" cy="1339597"/>
          </a:xfrm>
          <a:prstGeom prst="rect">
            <a:avLst/>
          </a:prstGeom>
        </p:spPr>
        <p:txBody>
          <a:bodyPr wrap="square" lIns="0" tIns="0" rIns="0" bIns="0" rtlCol="0" anchor="t">
            <a:spAutoFit/>
          </a:bodyPr>
          <a:lstStyle/>
          <a:p>
            <a:pPr algn="ctr">
              <a:lnSpc>
                <a:spcPts val="3599"/>
              </a:lnSpc>
            </a:pPr>
            <a:r>
              <a:rPr lang="en-US" sz="2000" spc="14" dirty="0" err="1">
                <a:solidFill>
                  <a:srgbClr val="FFFFFF"/>
                </a:solidFill>
                <a:latin typeface="Hiragino Kaku Gothic Pro W3" panose="020B0300000000000000" pitchFamily="34" charset="-128"/>
                <a:ea typeface="Hiragino Kaku Gothic Pro W3" panose="020B0300000000000000" pitchFamily="34" charset="-128"/>
              </a:rPr>
              <a:t>この資料では</a:t>
            </a:r>
            <a:endParaRPr lang="en-US" sz="2000" spc="14" dirty="0">
              <a:solidFill>
                <a:srgbClr val="FFFFFF"/>
              </a:solidFill>
              <a:latin typeface="Hiragino Kaku Gothic Pro W3" panose="020B0300000000000000" pitchFamily="34" charset="-128"/>
              <a:ea typeface="Hiragino Kaku Gothic Pro W3" panose="020B0300000000000000" pitchFamily="34" charset="-128"/>
            </a:endParaRPr>
          </a:p>
          <a:p>
            <a:pPr algn="ctr">
              <a:lnSpc>
                <a:spcPts val="3599"/>
              </a:lnSpc>
            </a:pPr>
            <a:r>
              <a:rPr lang="en-US" sz="2800" b="1" spc="14" dirty="0">
                <a:solidFill>
                  <a:srgbClr val="FFFFFF"/>
                </a:solidFill>
                <a:latin typeface="Hiragino Kaku Gothic Pro W3" panose="020B0300000000000000" pitchFamily="34" charset="-128"/>
                <a:ea typeface="Hiragino Kaku Gothic Pro W3" panose="020B0300000000000000" pitchFamily="34" charset="-128"/>
              </a:rPr>
              <a:t>「</a:t>
            </a:r>
            <a:r>
              <a:rPr lang="en-US" sz="2800" b="1" spc="14" dirty="0" err="1">
                <a:solidFill>
                  <a:srgbClr val="FFFFFF"/>
                </a:solidFill>
                <a:latin typeface="Hiragino Kaku Gothic Pro W3" panose="020B0300000000000000" pitchFamily="34" charset="-128"/>
                <a:ea typeface="Hiragino Kaku Gothic Pro W3" panose="020B0300000000000000" pitchFamily="34" charset="-128"/>
              </a:rPr>
              <a:t>kViewer</a:t>
            </a:r>
            <a:r>
              <a:rPr lang="en-US" sz="2800" b="1" spc="14" dirty="0">
                <a:solidFill>
                  <a:srgbClr val="FFFFFF"/>
                </a:solidFill>
                <a:latin typeface="Hiragino Kaku Gothic Pro W3" panose="020B0300000000000000" pitchFamily="34" charset="-128"/>
                <a:ea typeface="Hiragino Kaku Gothic Pro W3" panose="020B0300000000000000" pitchFamily="34" charset="-128"/>
              </a:rPr>
              <a:t>」</a:t>
            </a:r>
          </a:p>
          <a:p>
            <a:pPr algn="ctr">
              <a:lnSpc>
                <a:spcPts val="3599"/>
              </a:lnSpc>
            </a:pPr>
            <a:r>
              <a:rPr lang="en-US" sz="2000" spc="14" dirty="0" err="1">
                <a:solidFill>
                  <a:srgbClr val="FFFFFF"/>
                </a:solidFill>
                <a:latin typeface="Hiragino Kaku Gothic Pro W3" panose="020B0300000000000000" pitchFamily="34" charset="-128"/>
                <a:ea typeface="Hiragino Kaku Gothic Pro W3" panose="020B0300000000000000" pitchFamily="34" charset="-128"/>
              </a:rPr>
              <a:t>を提案します</a:t>
            </a:r>
            <a:endParaRPr lang="en-US" sz="2000" spc="14"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63" name="TextBox 63"/>
          <p:cNvSpPr txBox="1"/>
          <p:nvPr/>
        </p:nvSpPr>
        <p:spPr>
          <a:xfrm>
            <a:off x="1604421" y="2467570"/>
            <a:ext cx="8910830" cy="923330"/>
          </a:xfrm>
          <a:prstGeom prst="rect">
            <a:avLst/>
          </a:prstGeom>
        </p:spPr>
        <p:txBody>
          <a:bodyPr lIns="0" tIns="0" rIns="0" bIns="0" rtlCol="0" anchor="t">
            <a:spAutoFit/>
          </a:bodyPr>
          <a:lstStyle/>
          <a:p>
            <a:pPr>
              <a:lnSpc>
                <a:spcPts val="2400"/>
              </a:lnSpc>
              <a:spcBef>
                <a:spcPct val="0"/>
              </a:spcBef>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トヨクモちゃんの付箋アドバイスをみながら資料を完成させましょう</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spcBef>
                <a:spcPct val="0"/>
              </a:spcBef>
            </a:pPr>
            <a:r>
              <a:rPr lang="en-US" altLang="ja-JP" sz="2000" spc="10" dirty="0" err="1">
                <a:solidFill>
                  <a:srgbClr val="636566"/>
                </a:solidFill>
                <a:latin typeface="Hiragino Kaku Gothic Pro W3" panose="020B0300000000000000" pitchFamily="34" charset="-128"/>
                <a:ea typeface="Hiragino Kaku Gothic Pro W3" panose="020B0300000000000000" pitchFamily="34" charset="-128"/>
              </a:rPr>
              <a:t>付箋アドバイスは見終えたら、スライドからは削除してください</a:t>
            </a:r>
            <a:r>
              <a:rPr lang="en-US" altLang="ja-JP" sz="2000" spc="10"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spcBef>
                <a:spcPct val="0"/>
              </a:spcBef>
            </a:pPr>
            <a:endParaRPr lang="en-US" sz="2000" spc="10"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65" name="TextBox 65"/>
          <p:cNvSpPr txBox="1"/>
          <p:nvPr/>
        </p:nvSpPr>
        <p:spPr>
          <a:xfrm>
            <a:off x="1604421" y="1943100"/>
            <a:ext cx="5366769" cy="307777"/>
          </a:xfrm>
          <a:prstGeom prst="rect">
            <a:avLst/>
          </a:prstGeom>
        </p:spPr>
        <p:txBody>
          <a:bodyPr lIns="0" tIns="0" rIns="0" bIns="0" rtlCol="0" anchor="t">
            <a:spAutoFit/>
          </a:bodyPr>
          <a:lstStyle/>
          <a:p>
            <a:pPr>
              <a:lnSpc>
                <a:spcPts val="2400"/>
              </a:lnSpc>
              <a:spcBef>
                <a:spcPct val="0"/>
              </a:spcBef>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提案書は自由に編集してOKです</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66" name="TextBox 66"/>
          <p:cNvSpPr txBox="1"/>
          <p:nvPr/>
        </p:nvSpPr>
        <p:spPr>
          <a:xfrm>
            <a:off x="1604421" y="4741284"/>
            <a:ext cx="11120979" cy="386516"/>
          </a:xfrm>
          <a:prstGeom prst="rect">
            <a:avLst/>
          </a:prstGeom>
        </p:spPr>
        <p:txBody>
          <a:bodyPr wrap="square" lIns="0" tIns="0" rIns="0" bIns="0" rtlCol="0" anchor="t">
            <a:spAutoFit/>
          </a:bodyPr>
          <a:lstStyle/>
          <a:p>
            <a:pPr>
              <a:lnSpc>
                <a:spcPts val="2999"/>
              </a:lnSpc>
              <a:spcBef>
                <a:spcPct val="0"/>
              </a:spcBef>
            </a:pPr>
            <a:r>
              <a:rPr lang="en-US" sz="2800" b="1" spc="12" dirty="0" err="1">
                <a:solidFill>
                  <a:srgbClr val="FF914D"/>
                </a:solidFill>
                <a:latin typeface="Hiragino Kaku Gothic Pro W3" panose="020B0300000000000000" pitchFamily="34" charset="-128"/>
                <a:ea typeface="Hiragino Kaku Gothic Pro W3" panose="020B0300000000000000" pitchFamily="34" charset="-128"/>
              </a:rPr>
              <a:t>課題に感じていることや実現したいことを選びましょう</a:t>
            </a:r>
            <a:r>
              <a:rPr lang="en-US" sz="2800" b="1" spc="12" dirty="0">
                <a:solidFill>
                  <a:srgbClr val="FF914D"/>
                </a:solidFill>
                <a:latin typeface="Hiragino Kaku Gothic Pro W3" panose="020B0300000000000000" pitchFamily="34" charset="-128"/>
                <a:ea typeface="Hiragino Kaku Gothic Pro W3" panose="020B0300000000000000" pitchFamily="34" charset="-128"/>
              </a:rPr>
              <a:t>！</a:t>
            </a:r>
          </a:p>
        </p:txBody>
      </p:sp>
      <p:sp>
        <p:nvSpPr>
          <p:cNvPr id="67" name="TextBox 67"/>
          <p:cNvSpPr txBox="1"/>
          <p:nvPr/>
        </p:nvSpPr>
        <p:spPr>
          <a:xfrm>
            <a:off x="1989693" y="5676900"/>
            <a:ext cx="3967743" cy="1512722"/>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kintoneにデータを転記する</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時間を削減したい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69" name="TextBox 69"/>
          <p:cNvSpPr txBox="1"/>
          <p:nvPr/>
        </p:nvSpPr>
        <p:spPr>
          <a:xfrm>
            <a:off x="12347630" y="5679721"/>
            <a:ext cx="4843088" cy="1527341"/>
          </a:xfrm>
          <a:prstGeom prst="rect">
            <a:avLst/>
          </a:prstGeom>
        </p:spPr>
        <p:txBody>
          <a:bodyPr lIns="0" tIns="0" rIns="0" bIns="0" rtlCol="0" anchor="t">
            <a:spAutoFit/>
          </a:bodyPr>
          <a:lstStyle/>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kintoneアプリ間のデータ集計に</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かかる時間を削減したい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0" name="TextBox 70"/>
          <p:cNvSpPr txBox="1"/>
          <p:nvPr/>
        </p:nvSpPr>
        <p:spPr>
          <a:xfrm>
            <a:off x="7382985" y="5680762"/>
            <a:ext cx="3972136" cy="1527341"/>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見積書や請求書の</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作成コストを削減したい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4" name="TextBox 74"/>
          <p:cNvSpPr txBox="1"/>
          <p:nvPr/>
        </p:nvSpPr>
        <p:spPr>
          <a:xfrm>
            <a:off x="2010344" y="7640219"/>
            <a:ext cx="3967743" cy="1527341"/>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外部との情報共有の際</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結局脱Excelできていない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6" name="TextBox 76"/>
          <p:cNvSpPr txBox="1"/>
          <p:nvPr/>
        </p:nvSpPr>
        <p:spPr>
          <a:xfrm>
            <a:off x="7390103" y="7620065"/>
            <a:ext cx="4154092" cy="1527341"/>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kintoneのデータを引用して</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メール送信したい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7" name="TextBox 77"/>
          <p:cNvSpPr txBox="1"/>
          <p:nvPr/>
        </p:nvSpPr>
        <p:spPr>
          <a:xfrm>
            <a:off x="12401551" y="7581900"/>
            <a:ext cx="4318812" cy="1527341"/>
          </a:xfrm>
          <a:prstGeom prst="rect">
            <a:avLst/>
          </a:prstGeom>
        </p:spPr>
        <p:txBody>
          <a:bodyPr lIns="0" tIns="0" rIns="0" bIns="0" rtlCol="0" anchor="t">
            <a:spAutoFit/>
          </a:bodyPr>
          <a:lstStyle/>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kintoneアプリのデータを</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バックアップしたい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8" name="TextBox 78"/>
          <p:cNvSpPr txBox="1"/>
          <p:nvPr/>
        </p:nvSpPr>
        <p:spPr>
          <a:xfrm>
            <a:off x="1604421" y="3238500"/>
            <a:ext cx="9747681" cy="692497"/>
          </a:xfrm>
          <a:prstGeom prst="rect">
            <a:avLst/>
          </a:prstGeom>
        </p:spPr>
        <p:txBody>
          <a:bodyPr lIns="0" tIns="0" rIns="0" bIns="0" rtlCol="0" anchor="t">
            <a:spAutoFit/>
          </a:bodyPr>
          <a:lstStyle/>
          <a:p>
            <a:pPr>
              <a:lnSpc>
                <a:spcPts val="3000"/>
              </a:lnSpc>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利用する「用途」を一つ選んでください</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spcBef>
                <a:spcPct val="0"/>
              </a:spcBef>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まずは、最も課題と感じている用途から提案・導入をすすめるのがおすすめです</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p:txBody>
      </p:sp>
      <p:pic>
        <p:nvPicPr>
          <p:cNvPr id="23" name="図 22" descr="黒い背景に白い文字がある&#10;&#10;中程度の精度で自動的に生成された説明">
            <a:extLst>
              <a:ext uri="{FF2B5EF4-FFF2-40B4-BE49-F238E27FC236}">
                <a16:creationId xmlns:a16="http://schemas.microsoft.com/office/drawing/2014/main" id="{1B7A699A-4BC3-E100-FFC0-610E20DA2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8247" y="6754384"/>
            <a:ext cx="3246643" cy="514052"/>
          </a:xfrm>
          <a:prstGeom prst="rect">
            <a:avLst/>
          </a:prstGeom>
        </p:spPr>
      </p:pic>
      <p:pic>
        <p:nvPicPr>
          <p:cNvPr id="25" name="図 24" descr="図形&#10;&#10;中程度の精度で自動的に生成された説明">
            <a:extLst>
              <a:ext uri="{FF2B5EF4-FFF2-40B4-BE49-F238E27FC236}">
                <a16:creationId xmlns:a16="http://schemas.microsoft.com/office/drawing/2014/main" id="{B2473846-2602-E1F7-6F71-B2168D879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5692" y="6752935"/>
            <a:ext cx="3254323" cy="515268"/>
          </a:xfrm>
          <a:prstGeom prst="rect">
            <a:avLst/>
          </a:prstGeom>
        </p:spPr>
      </p:pic>
      <p:pic>
        <p:nvPicPr>
          <p:cNvPr id="30" name="図 29" descr="図形&#10;&#10;中程度の精度で自動的に生成された説明">
            <a:extLst>
              <a:ext uri="{FF2B5EF4-FFF2-40B4-BE49-F238E27FC236}">
                <a16:creationId xmlns:a16="http://schemas.microsoft.com/office/drawing/2014/main" id="{968B6775-997A-FE00-07D3-8FCB56A46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16088" y="8683380"/>
            <a:ext cx="2453495" cy="485588"/>
          </a:xfrm>
          <a:prstGeom prst="rect">
            <a:avLst/>
          </a:prstGeom>
        </p:spPr>
      </p:pic>
      <p:pic>
        <p:nvPicPr>
          <p:cNvPr id="32" name="図 31" descr="図形 が含まれている画像&#10;&#10;自動的に生成された説明">
            <a:extLst>
              <a:ext uri="{FF2B5EF4-FFF2-40B4-BE49-F238E27FC236}">
                <a16:creationId xmlns:a16="http://schemas.microsoft.com/office/drawing/2014/main" id="{98585B5E-BD34-D2BF-8E19-5F43F4EAF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3052" y="8658117"/>
            <a:ext cx="2439192" cy="536114"/>
          </a:xfrm>
          <a:prstGeom prst="rect">
            <a:avLst/>
          </a:prstGeom>
        </p:spPr>
      </p:pic>
      <p:pic>
        <p:nvPicPr>
          <p:cNvPr id="40" name="図 39" descr="図形&#10;&#10;中程度の精度で自動的に生成された説明">
            <a:extLst>
              <a:ext uri="{FF2B5EF4-FFF2-40B4-BE49-F238E27FC236}">
                <a16:creationId xmlns:a16="http://schemas.microsoft.com/office/drawing/2014/main" id="{180A15F6-DB05-770F-9543-618BBE06F3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0619" y="6688469"/>
            <a:ext cx="3344089" cy="515547"/>
          </a:xfrm>
          <a:prstGeom prst="rect">
            <a:avLst/>
          </a:prstGeom>
        </p:spPr>
      </p:pic>
      <p:pic>
        <p:nvPicPr>
          <p:cNvPr id="42" name="図 41" descr="文字が書かれている&#10;&#10;中程度の精度で自動的に生成された説明">
            <a:extLst>
              <a:ext uri="{FF2B5EF4-FFF2-40B4-BE49-F238E27FC236}">
                <a16:creationId xmlns:a16="http://schemas.microsoft.com/office/drawing/2014/main" id="{A7956B64-0D41-4451-0892-49E6A5E932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6873" y="8718514"/>
            <a:ext cx="2507994" cy="514661"/>
          </a:xfrm>
          <a:prstGeom prst="rect">
            <a:avLst/>
          </a:prstGeom>
        </p:spPr>
      </p:pic>
      <p:sp>
        <p:nvSpPr>
          <p:cNvPr id="2" name="テキスト ボックス 1">
            <a:extLst>
              <a:ext uri="{FF2B5EF4-FFF2-40B4-BE49-F238E27FC236}">
                <a16:creationId xmlns:a16="http://schemas.microsoft.com/office/drawing/2014/main" id="{C44BF7C0-8BE3-91A5-F28E-17BB89BBEA1B}"/>
              </a:ext>
            </a:extLst>
          </p:cNvPr>
          <p:cNvSpPr txBox="1"/>
          <p:nvPr/>
        </p:nvSpPr>
        <p:spPr>
          <a:xfrm>
            <a:off x="1307966" y="7395977"/>
            <a:ext cx="954107" cy="1015663"/>
          </a:xfrm>
          <a:prstGeom prst="rect">
            <a:avLst/>
          </a:prstGeom>
          <a:noFill/>
        </p:spPr>
        <p:txBody>
          <a:bodyPr wrap="none" rtlCol="0">
            <a:spAutoFit/>
          </a:bodyPr>
          <a:lstStyle/>
          <a:p>
            <a:r>
              <a:rPr kumimoji="1" lang="ja-JP" altLang="en-US" sz="6000">
                <a:solidFill>
                  <a:srgbClr val="004AAD"/>
                </a:solidFill>
                <a:latin typeface="Hiragino Kaku Gothic Pro W3" panose="020B0300000000000000" pitchFamily="34" charset="-128"/>
                <a:ea typeface="Hiragino Kaku Gothic Pro W3" panose="020B0300000000000000" pitchFamily="34" charset="-128"/>
              </a:rPr>
              <a:t>✔︎</a:t>
            </a:r>
          </a:p>
        </p:txBody>
      </p:sp>
    </p:spTree>
    <p:extLst>
      <p:ext uri="{BB962C8B-B14F-4D97-AF65-F5344CB8AC3E}">
        <p14:creationId xmlns:p14="http://schemas.microsoft.com/office/powerpoint/2010/main" val="2736273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7" name="Group 47"/>
          <p:cNvGrpSpPr/>
          <p:nvPr/>
        </p:nvGrpSpPr>
        <p:grpSpPr>
          <a:xfrm>
            <a:off x="-669120" y="6317278"/>
            <a:ext cx="4033612" cy="4329087"/>
            <a:chOff x="0" y="0"/>
            <a:chExt cx="5378150" cy="5772115"/>
          </a:xfrm>
        </p:grpSpPr>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97"/>
            <a:stretch>
              <a:fillRect/>
            </a:stretch>
          </p:blipFill>
          <p:spPr>
            <a:xfrm>
              <a:off x="0" y="0"/>
              <a:ext cx="5378150" cy="5772115"/>
            </a:xfrm>
            <a:prstGeom prst="rect">
              <a:avLst/>
            </a:prstGeom>
          </p:spPr>
        </p:pic>
        <p:pic>
          <p:nvPicPr>
            <p:cNvPr id="49" name="Picture 49"/>
            <p:cNvPicPr>
              <a:picLocks noChangeAspect="1"/>
            </p:cNvPicPr>
            <p:nvPr/>
          </p:nvPicPr>
          <p:blipFill>
            <a:blip r:embed="rId6"/>
            <a:srcRect/>
            <a:stretch>
              <a:fillRect/>
            </a:stretch>
          </p:blipFill>
          <p:spPr>
            <a:xfrm>
              <a:off x="2689075" y="3288487"/>
              <a:ext cx="1607898" cy="1607898"/>
            </a:xfrm>
            <a:prstGeom prst="rect">
              <a:avLst/>
            </a:prstGeom>
          </p:spPr>
        </p:pic>
        <p:sp>
          <p:nvSpPr>
            <p:cNvPr id="50" name="TextBox 50"/>
            <p:cNvSpPr txBox="1"/>
            <p:nvPr/>
          </p:nvSpPr>
          <p:spPr>
            <a:xfrm>
              <a:off x="302018" y="1499515"/>
              <a:ext cx="4087237" cy="1112565"/>
            </a:xfrm>
            <a:prstGeom prst="rect">
              <a:avLst/>
            </a:prstGeom>
          </p:spPr>
          <p:txBody>
            <a:bodyPr lIns="0" tIns="0" rIns="0" bIns="0" rtlCol="0" anchor="t">
              <a:spAutoFit/>
            </a:bodyPr>
            <a:lstStyle/>
            <a:p>
              <a:pPr>
                <a:lnSpc>
                  <a:spcPts val="3429"/>
                </a:lnSpc>
              </a:pPr>
              <a:r>
                <a:rPr lang="en-US" sz="2286" spc="11" dirty="0" err="1">
                  <a:solidFill>
                    <a:srgbClr val="000000"/>
                  </a:solidFill>
                  <a:latin typeface="Hiragino Kaku Gothic Pro W3" panose="020B0300000000000000" pitchFamily="34" charset="-128"/>
                  <a:ea typeface="Hiragino Kaku Gothic Pro W3" panose="020B0300000000000000" pitchFamily="34" charset="-128"/>
                </a:rPr>
                <a:t>スケジュールの目安を記載してください</a:t>
              </a:r>
              <a:r>
                <a:rPr lang="en-US" sz="2286" spc="11"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56" name="TextBox 56"/>
          <p:cNvSpPr txBox="1"/>
          <p:nvPr/>
        </p:nvSpPr>
        <p:spPr>
          <a:xfrm>
            <a:off x="1028700" y="1000125"/>
            <a:ext cx="5638998" cy="661784"/>
          </a:xfrm>
          <a:prstGeom prst="rect">
            <a:avLst/>
          </a:prstGeom>
        </p:spPr>
        <p:txBody>
          <a:bodyPr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今後のスケジュール</a:t>
            </a:r>
            <a:endParaRPr lang="en-US" sz="4499" b="1" spc="22"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2" name="グループ化 1">
            <a:extLst>
              <a:ext uri="{FF2B5EF4-FFF2-40B4-BE49-F238E27FC236}">
                <a16:creationId xmlns:a16="http://schemas.microsoft.com/office/drawing/2014/main" id="{B3E72F10-D875-109F-BC63-B96D7E5EE884}"/>
              </a:ext>
            </a:extLst>
          </p:cNvPr>
          <p:cNvGrpSpPr/>
          <p:nvPr/>
        </p:nvGrpSpPr>
        <p:grpSpPr>
          <a:xfrm>
            <a:off x="1404427" y="1704975"/>
            <a:ext cx="15479146" cy="7554155"/>
            <a:chOff x="1904901" y="1536065"/>
            <a:chExt cx="15479146" cy="7554155"/>
          </a:xfrm>
        </p:grpSpPr>
        <p:grpSp>
          <p:nvGrpSpPr>
            <p:cNvPr id="3" name="Group 3"/>
            <p:cNvGrpSpPr/>
            <p:nvPr/>
          </p:nvGrpSpPr>
          <p:grpSpPr>
            <a:xfrm>
              <a:off x="1904901" y="4690545"/>
              <a:ext cx="2819499" cy="905910"/>
              <a:chOff x="0" y="0"/>
              <a:chExt cx="742584" cy="238593"/>
            </a:xfrm>
          </p:grpSpPr>
          <p:sp>
            <p:nvSpPr>
              <p:cNvPr id="4" name="Freeform 4"/>
              <p:cNvSpPr/>
              <p:nvPr/>
            </p:nvSpPr>
            <p:spPr>
              <a:xfrm>
                <a:off x="0" y="0"/>
                <a:ext cx="742584" cy="238593"/>
              </a:xfrm>
              <a:custGeom>
                <a:avLst/>
                <a:gdLst/>
                <a:ahLst/>
                <a:cxnLst/>
                <a:rect l="l" t="t" r="r" b="b"/>
                <a:pathLst>
                  <a:path w="742584" h="238593">
                    <a:moveTo>
                      <a:pt x="0" y="0"/>
                    </a:moveTo>
                    <a:lnTo>
                      <a:pt x="742584" y="0"/>
                    </a:lnTo>
                    <a:lnTo>
                      <a:pt x="742584" y="238593"/>
                    </a:lnTo>
                    <a:lnTo>
                      <a:pt x="0" y="238593"/>
                    </a:lnTo>
                    <a:close/>
                  </a:path>
                </a:pathLst>
              </a:custGeom>
              <a:solidFill>
                <a:srgbClr val="D9D9D9"/>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6" name="Group 6"/>
            <p:cNvGrpSpPr/>
            <p:nvPr/>
          </p:nvGrpSpPr>
          <p:grpSpPr>
            <a:xfrm>
              <a:off x="4672472" y="4618214"/>
              <a:ext cx="3086100" cy="3158438"/>
              <a:chOff x="0" y="-19050"/>
              <a:chExt cx="812800" cy="831850"/>
            </a:xfrm>
          </p:grpSpPr>
          <p:sp>
            <p:nvSpPr>
              <p:cNvPr id="7" name="Freeform 7"/>
              <p:cNvSpPr/>
              <p:nvPr/>
            </p:nvSpPr>
            <p:spPr>
              <a:xfrm>
                <a:off x="0"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38B6FF"/>
              </a:solidFill>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9" name="Group 9"/>
            <p:cNvGrpSpPr/>
            <p:nvPr/>
          </p:nvGrpSpPr>
          <p:grpSpPr>
            <a:xfrm>
              <a:off x="7719085" y="4618214"/>
              <a:ext cx="3086100" cy="3158438"/>
              <a:chOff x="0" y="-19050"/>
              <a:chExt cx="812800" cy="831850"/>
            </a:xfrm>
          </p:grpSpPr>
          <p:sp>
            <p:nvSpPr>
              <p:cNvPr id="10" name="Freeform 10"/>
              <p:cNvSpPr/>
              <p:nvPr/>
            </p:nvSpPr>
            <p:spPr>
              <a:xfrm>
                <a:off x="0"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5CE1E6"/>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0760380" y="4618214"/>
              <a:ext cx="3086100" cy="3158438"/>
              <a:chOff x="0" y="-19050"/>
              <a:chExt cx="812800" cy="831850"/>
            </a:xfrm>
          </p:grpSpPr>
          <p:sp>
            <p:nvSpPr>
              <p:cNvPr id="13" name="Freeform 13"/>
              <p:cNvSpPr/>
              <p:nvPr/>
            </p:nvSpPr>
            <p:spPr>
              <a:xfrm>
                <a:off x="0"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00C2CB"/>
              </a:solidFill>
            </p:spPr>
          </p:sp>
          <p:sp>
            <p:nvSpPr>
              <p:cNvPr id="14" name="TextBox 14"/>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8" name="Group 18"/>
            <p:cNvGrpSpPr/>
            <p:nvPr/>
          </p:nvGrpSpPr>
          <p:grpSpPr>
            <a:xfrm>
              <a:off x="13830003" y="4618214"/>
              <a:ext cx="3352702" cy="3158438"/>
              <a:chOff x="-70216" y="-19050"/>
              <a:chExt cx="883016" cy="831850"/>
            </a:xfrm>
          </p:grpSpPr>
          <p:sp>
            <p:nvSpPr>
              <p:cNvPr id="19" name="Freeform 19"/>
              <p:cNvSpPr/>
              <p:nvPr/>
            </p:nvSpPr>
            <p:spPr>
              <a:xfrm>
                <a:off x="-70216"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D9D9D9"/>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21" name="TextBox 21"/>
            <p:cNvSpPr txBox="1"/>
            <p:nvPr/>
          </p:nvSpPr>
          <p:spPr>
            <a:xfrm>
              <a:off x="5401142" y="5089652"/>
              <a:ext cx="1602012" cy="361446"/>
            </a:xfrm>
            <a:prstGeom prst="rect">
              <a:avLst/>
            </a:prstGeom>
          </p:spPr>
          <p:txBody>
            <a:bodyPr lIns="0" tIns="0" rIns="0" bIns="0" rtlCol="0" anchor="t">
              <a:spAutoFit/>
            </a:bodyPr>
            <a:lstStyle/>
            <a:p>
              <a:pPr algn="ctr">
                <a:lnSpc>
                  <a:spcPts val="2999"/>
                </a:lnSpc>
                <a:spcBef>
                  <a:spcPct val="0"/>
                </a:spcBef>
              </a:pPr>
              <a:r>
                <a:rPr lang="en-US" sz="2499" spc="12" dirty="0">
                  <a:solidFill>
                    <a:srgbClr val="FFFFFF"/>
                  </a:solidFill>
                  <a:latin typeface="Hiragino Kaku Gothic Pro W3" panose="020B0300000000000000" pitchFamily="34" charset="-128"/>
                  <a:ea typeface="Hiragino Kaku Gothic Pro W3" panose="020B0300000000000000" pitchFamily="34" charset="-128"/>
                </a:rPr>
                <a:t>ステップ1</a:t>
              </a:r>
            </a:p>
          </p:txBody>
        </p:sp>
        <p:sp>
          <p:nvSpPr>
            <p:cNvPr id="22" name="TextBox 22"/>
            <p:cNvSpPr txBox="1"/>
            <p:nvPr/>
          </p:nvSpPr>
          <p:spPr>
            <a:xfrm>
              <a:off x="8490766" y="5111039"/>
              <a:ext cx="1602012" cy="361446"/>
            </a:xfrm>
            <a:prstGeom prst="rect">
              <a:avLst/>
            </a:prstGeom>
          </p:spPr>
          <p:txBody>
            <a:bodyPr lIns="0" tIns="0" rIns="0" bIns="0" rtlCol="0" anchor="t">
              <a:spAutoFit/>
            </a:bodyPr>
            <a:lstStyle/>
            <a:p>
              <a:pPr algn="ctr">
                <a:lnSpc>
                  <a:spcPts val="2999"/>
                </a:lnSpc>
                <a:spcBef>
                  <a:spcPct val="0"/>
                </a:spcBef>
              </a:pPr>
              <a:r>
                <a:rPr lang="en-US" sz="2499" spc="12" dirty="0">
                  <a:solidFill>
                    <a:srgbClr val="FFFFFF"/>
                  </a:solidFill>
                  <a:latin typeface="Hiragino Kaku Gothic Pro W3" panose="020B0300000000000000" pitchFamily="34" charset="-128"/>
                  <a:ea typeface="Hiragino Kaku Gothic Pro W3" panose="020B0300000000000000" pitchFamily="34" charset="-128"/>
                </a:rPr>
                <a:t>ステップ2</a:t>
              </a:r>
            </a:p>
          </p:txBody>
        </p:sp>
        <p:sp>
          <p:nvSpPr>
            <p:cNvPr id="23" name="TextBox 23"/>
            <p:cNvSpPr txBox="1"/>
            <p:nvPr/>
          </p:nvSpPr>
          <p:spPr>
            <a:xfrm>
              <a:off x="11489473" y="5164546"/>
              <a:ext cx="1602012" cy="361446"/>
            </a:xfrm>
            <a:prstGeom prst="rect">
              <a:avLst/>
            </a:prstGeom>
          </p:spPr>
          <p:txBody>
            <a:bodyPr lIns="0" tIns="0" rIns="0" bIns="0" rtlCol="0" anchor="t">
              <a:spAutoFit/>
            </a:bodyPr>
            <a:lstStyle/>
            <a:p>
              <a:pPr algn="ctr">
                <a:lnSpc>
                  <a:spcPts val="2999"/>
                </a:lnSpc>
                <a:spcBef>
                  <a:spcPct val="0"/>
                </a:spcBef>
              </a:pPr>
              <a:r>
                <a:rPr lang="en-US" sz="2499" spc="12" dirty="0">
                  <a:solidFill>
                    <a:srgbClr val="FFFFFF"/>
                  </a:solidFill>
                  <a:latin typeface="Hiragino Kaku Gothic Pro W3" panose="020B0300000000000000" pitchFamily="34" charset="-128"/>
                  <a:ea typeface="Hiragino Kaku Gothic Pro W3" panose="020B0300000000000000" pitchFamily="34" charset="-128"/>
                </a:rPr>
                <a:t>ステップ3</a:t>
              </a:r>
            </a:p>
          </p:txBody>
        </p:sp>
        <p:sp>
          <p:nvSpPr>
            <p:cNvPr id="25" name="AutoShape 25"/>
            <p:cNvSpPr/>
            <p:nvPr/>
          </p:nvSpPr>
          <p:spPr>
            <a:xfrm rot="-5400000" flipV="1">
              <a:off x="5486078" y="6027967"/>
              <a:ext cx="1043405" cy="24038"/>
            </a:xfrm>
            <a:prstGeom prst="line">
              <a:avLst/>
            </a:prstGeom>
            <a:ln w="95250" cap="flat">
              <a:solidFill>
                <a:srgbClr val="38B6FF"/>
              </a:solidFill>
              <a:prstDash val="solid"/>
              <a:headEnd type="none" w="sm" len="sm"/>
              <a:tailEnd type="none" w="sm" len="sm"/>
            </a:ln>
          </p:spPr>
        </p:sp>
        <p:sp>
          <p:nvSpPr>
            <p:cNvPr id="26" name="AutoShape 26"/>
            <p:cNvSpPr/>
            <p:nvPr/>
          </p:nvSpPr>
          <p:spPr>
            <a:xfrm rot="-5400000">
              <a:off x="8224382" y="4410646"/>
              <a:ext cx="1370458" cy="0"/>
            </a:xfrm>
            <a:prstGeom prst="line">
              <a:avLst/>
            </a:prstGeom>
            <a:ln w="95250" cap="flat">
              <a:solidFill>
                <a:srgbClr val="5CE1E6"/>
              </a:solidFill>
              <a:prstDash val="solid"/>
              <a:headEnd type="none" w="sm" len="sm"/>
              <a:tailEnd type="none" w="sm" len="sm"/>
            </a:ln>
          </p:spPr>
        </p:sp>
        <p:sp>
          <p:nvSpPr>
            <p:cNvPr id="27" name="AutoShape 27"/>
            <p:cNvSpPr/>
            <p:nvPr/>
          </p:nvSpPr>
          <p:spPr>
            <a:xfrm rot="-5400000">
              <a:off x="11692957" y="6051300"/>
              <a:ext cx="1080000" cy="0"/>
            </a:xfrm>
            <a:prstGeom prst="line">
              <a:avLst/>
            </a:prstGeom>
            <a:ln w="95250" cap="flat">
              <a:solidFill>
                <a:srgbClr val="00C2CB"/>
              </a:solidFill>
              <a:prstDash val="solid"/>
              <a:headEnd type="none" w="sm" len="sm"/>
              <a:tailEnd type="none" w="sm" len="sm"/>
            </a:ln>
          </p:spPr>
        </p:sp>
        <p:grpSp>
          <p:nvGrpSpPr>
            <p:cNvPr id="29" name="Group 29"/>
            <p:cNvGrpSpPr/>
            <p:nvPr/>
          </p:nvGrpSpPr>
          <p:grpSpPr>
            <a:xfrm>
              <a:off x="5162910" y="6513958"/>
              <a:ext cx="1495425" cy="1495425"/>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2" name="Group 32"/>
            <p:cNvGrpSpPr/>
            <p:nvPr/>
          </p:nvGrpSpPr>
          <p:grpSpPr>
            <a:xfrm>
              <a:off x="11485246" y="6513958"/>
              <a:ext cx="1495425" cy="1495425"/>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C2CB"/>
              </a:solidFill>
            </p:spPr>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5" name="Group 35"/>
            <p:cNvGrpSpPr/>
            <p:nvPr/>
          </p:nvGrpSpPr>
          <p:grpSpPr>
            <a:xfrm>
              <a:off x="8114273" y="2320490"/>
              <a:ext cx="1495425" cy="1495425"/>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CE1E6"/>
              </a:solidFill>
            </p:spPr>
          </p:sp>
          <p:sp>
            <p:nvSpPr>
              <p:cNvPr id="37" name="TextBox 37"/>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pic>
          <p:nvPicPr>
            <p:cNvPr id="41" name="Picture 4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30456" y="2152559"/>
              <a:ext cx="1992012" cy="1419761"/>
            </a:xfrm>
            <a:prstGeom prst="rect">
              <a:avLst/>
            </a:prstGeom>
          </p:spPr>
        </p:pic>
        <p:pic>
          <p:nvPicPr>
            <p:cNvPr id="43" name="Picture 4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54861" y="6609313"/>
              <a:ext cx="1392037" cy="1451930"/>
            </a:xfrm>
            <a:prstGeom prst="rect">
              <a:avLst/>
            </a:prstGeom>
          </p:spPr>
        </p:pic>
        <p:pic>
          <p:nvPicPr>
            <p:cNvPr id="44" name="Picture 4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91777" y="5875990"/>
              <a:ext cx="1795470" cy="1885008"/>
            </a:xfrm>
            <a:prstGeom prst="rect">
              <a:avLst/>
            </a:prstGeom>
          </p:spPr>
        </p:pic>
        <p:sp>
          <p:nvSpPr>
            <p:cNvPr id="46" name="TextBox 46"/>
            <p:cNvSpPr txBox="1"/>
            <p:nvPr/>
          </p:nvSpPr>
          <p:spPr>
            <a:xfrm>
              <a:off x="3032865" y="5103610"/>
              <a:ext cx="658724" cy="361446"/>
            </a:xfrm>
            <a:prstGeom prst="rect">
              <a:avLst/>
            </a:prstGeom>
          </p:spPr>
          <p:txBody>
            <a:bodyPr lIns="0" tIns="0" rIns="0" bIns="0" rtlCol="0" anchor="t">
              <a:spAutoFit/>
            </a:bodyPr>
            <a:lstStyle/>
            <a:p>
              <a:pPr algn="ctr">
                <a:lnSpc>
                  <a:spcPts val="2999"/>
                </a:lnSpc>
                <a:spcBef>
                  <a:spcPct val="0"/>
                </a:spcBef>
              </a:pPr>
              <a:r>
                <a:rPr lang="en-US" sz="2499" spc="12" dirty="0" err="1">
                  <a:solidFill>
                    <a:srgbClr val="3D3D3D"/>
                  </a:solidFill>
                  <a:latin typeface="Hiragino Kaku Gothic Pro W3" panose="020B0300000000000000" pitchFamily="34" charset="-128"/>
                  <a:ea typeface="Hiragino Kaku Gothic Pro W3" panose="020B0300000000000000" pitchFamily="34" charset="-128"/>
                </a:rPr>
                <a:t>本日</a:t>
              </a:r>
              <a:endParaRPr lang="en-US" sz="2499" spc="12"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51" name="Group 51"/>
            <p:cNvGrpSpPr/>
            <p:nvPr/>
          </p:nvGrpSpPr>
          <p:grpSpPr>
            <a:xfrm>
              <a:off x="16217957" y="4072765"/>
              <a:ext cx="1166090" cy="1166090"/>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53" name="TextBox 53"/>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55" name="TextBox 55"/>
            <p:cNvSpPr txBox="1"/>
            <p:nvPr/>
          </p:nvSpPr>
          <p:spPr>
            <a:xfrm>
              <a:off x="14782596" y="5164546"/>
              <a:ext cx="1423206" cy="361446"/>
            </a:xfrm>
            <a:prstGeom prst="rect">
              <a:avLst/>
            </a:prstGeom>
          </p:spPr>
          <p:txBody>
            <a:bodyPr lIns="0" tIns="0" rIns="0" bIns="0" rtlCol="0" anchor="t">
              <a:spAutoFit/>
            </a:bodyPr>
            <a:lstStyle/>
            <a:p>
              <a:pPr algn="ctr">
                <a:lnSpc>
                  <a:spcPts val="2999"/>
                </a:lnSpc>
                <a:spcBef>
                  <a:spcPct val="0"/>
                </a:spcBef>
              </a:pPr>
              <a:r>
                <a:rPr lang="en-US" sz="2499" spc="12" dirty="0" err="1">
                  <a:solidFill>
                    <a:srgbClr val="3D3D3D"/>
                  </a:solidFill>
                  <a:latin typeface="Hiragino Kaku Gothic Pro W3" panose="020B0300000000000000" pitchFamily="34" charset="-128"/>
                  <a:ea typeface="Hiragino Kaku Gothic Pro W3" panose="020B0300000000000000" pitchFamily="34" charset="-128"/>
                </a:rPr>
                <a:t>運用開始</a:t>
              </a:r>
              <a:endParaRPr lang="en-US" sz="2499" spc="12"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57" name="TextBox 57"/>
            <p:cNvSpPr txBox="1"/>
            <p:nvPr/>
          </p:nvSpPr>
          <p:spPr>
            <a:xfrm>
              <a:off x="7436088" y="5725288"/>
              <a:ext cx="2337829" cy="902363"/>
            </a:xfrm>
            <a:prstGeom prst="rect">
              <a:avLst/>
            </a:prstGeom>
          </p:spPr>
          <p:txBody>
            <a:bodyPr lIns="0" tIns="0" rIns="0" bIns="0" rtlCol="0" anchor="t">
              <a:spAutoFit/>
            </a:bodyPr>
            <a:lstStyle/>
            <a:p>
              <a:pPr>
                <a:lnSpc>
                  <a:spcPts val="2400"/>
                </a:lnSpc>
              </a:pPr>
              <a:r>
                <a:rPr lang="en-US" sz="1600" spc="8" dirty="0">
                  <a:solidFill>
                    <a:srgbClr val="3D3D3D"/>
                  </a:solidFill>
                  <a:latin typeface="Hiragino Kaku Gothic Pro W3" panose="020B0300000000000000" pitchFamily="34" charset="-128"/>
                  <a:ea typeface="Hiragino Kaku Gothic Pro W3" panose="020B0300000000000000" pitchFamily="34" charset="-128"/>
                </a:rPr>
                <a:t>ステップ1は社内検討！</a:t>
              </a: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導入可否の判断</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施策の見直し</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58" name="TextBox 58"/>
            <p:cNvSpPr txBox="1"/>
            <p:nvPr/>
          </p:nvSpPr>
          <p:spPr>
            <a:xfrm>
              <a:off x="2057400"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59" name="TextBox 59"/>
            <p:cNvSpPr txBox="1"/>
            <p:nvPr/>
          </p:nvSpPr>
          <p:spPr>
            <a:xfrm>
              <a:off x="4672472"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0" name="TextBox 60"/>
            <p:cNvSpPr txBox="1"/>
            <p:nvPr/>
          </p:nvSpPr>
          <p:spPr>
            <a:xfrm>
              <a:off x="7830456"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1" name="TextBox 61"/>
            <p:cNvSpPr txBox="1"/>
            <p:nvPr/>
          </p:nvSpPr>
          <p:spPr>
            <a:xfrm>
              <a:off x="10881267" y="4757790"/>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3" name="TextBox 63"/>
            <p:cNvSpPr txBox="1"/>
            <p:nvPr/>
          </p:nvSpPr>
          <p:spPr>
            <a:xfrm>
              <a:off x="14296563"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4" name="TextBox 64"/>
            <p:cNvSpPr txBox="1"/>
            <p:nvPr/>
          </p:nvSpPr>
          <p:spPr>
            <a:xfrm>
              <a:off x="10082771" y="1536065"/>
              <a:ext cx="2337829" cy="910590"/>
            </a:xfrm>
            <a:prstGeom prst="rect">
              <a:avLst/>
            </a:prstGeom>
          </p:spPr>
          <p:txBody>
            <a:bodyPr lIns="0" tIns="0" rIns="0" bIns="0" rtlCol="0" anchor="t">
              <a:spAutoFit/>
            </a:bodyPr>
            <a:lstStyle/>
            <a:p>
              <a:pPr>
                <a:lnSpc>
                  <a:spcPts val="2400"/>
                </a:lnSpc>
              </a:pPr>
              <a:r>
                <a:rPr lang="en-US" sz="1600" spc="8" dirty="0">
                  <a:solidFill>
                    <a:srgbClr val="3D3D3D"/>
                  </a:solidFill>
                  <a:latin typeface="Hiragino Kaku Gothic Pro W3" panose="020B0300000000000000" pitchFamily="34" charset="-128"/>
                  <a:ea typeface="Hiragino Kaku Gothic Pro W3" panose="020B0300000000000000" pitchFamily="34" charset="-128"/>
                </a:rPr>
                <a:t>ステップ2は比較選定！</a:t>
              </a: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ベンダーリストアップ</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製品の比較</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65" name="TextBox 65"/>
            <p:cNvSpPr txBox="1"/>
            <p:nvPr/>
          </p:nvSpPr>
          <p:spPr>
            <a:xfrm>
              <a:off x="13587971" y="5743838"/>
              <a:ext cx="2337829" cy="910590"/>
            </a:xfrm>
            <a:prstGeom prst="rect">
              <a:avLst/>
            </a:prstGeom>
          </p:spPr>
          <p:txBody>
            <a:bodyPr lIns="0" tIns="0" rIns="0" bIns="0" rtlCol="0" anchor="t">
              <a:spAutoFit/>
            </a:bodyPr>
            <a:lstStyle/>
            <a:p>
              <a:pPr>
                <a:lnSpc>
                  <a:spcPts val="2400"/>
                </a:lnSpc>
              </a:pPr>
              <a:r>
                <a:rPr lang="en-US" sz="1600" spc="8">
                  <a:solidFill>
                    <a:srgbClr val="3D3D3D"/>
                  </a:solidFill>
                  <a:latin typeface="Hiragino Kaku Gothic Pro W3" panose="020B0300000000000000" pitchFamily="34" charset="-128"/>
                  <a:ea typeface="Hiragino Kaku Gothic Pro W3" panose="020B0300000000000000" pitchFamily="34" charset="-128"/>
                </a:rPr>
                <a:t>ステップ3は検証！</a:t>
              </a:r>
            </a:p>
            <a:p>
              <a:pPr>
                <a:lnSpc>
                  <a:spcPts val="2400"/>
                </a:lnSpc>
              </a:pPr>
              <a:r>
                <a:rPr lang="en-US" sz="1600" spc="8">
                  <a:solidFill>
                    <a:srgbClr val="636566"/>
                  </a:solidFill>
                  <a:latin typeface="Hiragino Kaku Gothic Pro W3" panose="020B0300000000000000" pitchFamily="34" charset="-128"/>
                  <a:ea typeface="Hiragino Kaku Gothic Pro W3" panose="020B0300000000000000" pitchFamily="34" charset="-128"/>
                </a:rPr>
                <a:t>・無料お試しで操作感や機能を確認</a:t>
              </a:r>
            </a:p>
          </p:txBody>
        </p:sp>
        <p:sp>
          <p:nvSpPr>
            <p:cNvPr id="67" name="TextBox 67"/>
            <p:cNvSpPr txBox="1"/>
            <p:nvPr/>
          </p:nvSpPr>
          <p:spPr>
            <a:xfrm>
              <a:off x="7287247" y="7264527"/>
              <a:ext cx="2542553" cy="1825693"/>
            </a:xfrm>
            <a:prstGeom prst="rect">
              <a:avLst/>
            </a:prstGeom>
          </p:spPr>
          <p:txBody>
            <a:bodyPr wrap="square" lIns="0" tIns="0" rIns="0" bIns="0" rtlCol="0" anchor="t">
              <a:spAutoFit/>
            </a:bodyPr>
            <a:lstStyle/>
            <a:p>
              <a:pPr>
                <a:lnSpc>
                  <a:spcPts val="2400"/>
                </a:lnSpc>
              </a:pPr>
              <a:r>
                <a:rPr lang="en-US" sz="1600" spc="8" dirty="0">
                  <a:solidFill>
                    <a:srgbClr val="FF5757"/>
                  </a:solidFill>
                  <a:latin typeface="Hiragino Kaku Gothic Pro W3" panose="020B0300000000000000" pitchFamily="34" charset="-128"/>
                  <a:ea typeface="Hiragino Kaku Gothic Pro W3" panose="020B0300000000000000" pitchFamily="34" charset="-128"/>
                </a:rPr>
                <a:t>POINT</a:t>
              </a: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導入の方針が確定したら</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施策をブラッシュアップ</a:t>
              </a: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状況に合わせて積極的に</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メーカに問い合わせして</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情報収集します</a:t>
              </a: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68" name="TextBox 68"/>
            <p:cNvSpPr txBox="1"/>
            <p:nvPr/>
          </p:nvSpPr>
          <p:spPr>
            <a:xfrm>
              <a:off x="10082771" y="2465506"/>
              <a:ext cx="2337829" cy="1210139"/>
            </a:xfrm>
            <a:prstGeom prst="rect">
              <a:avLst/>
            </a:prstGeom>
          </p:spPr>
          <p:txBody>
            <a:bodyPr lIns="0" tIns="0" rIns="0" bIns="0" rtlCol="0" anchor="t">
              <a:spAutoFit/>
            </a:bodyPr>
            <a:lstStyle/>
            <a:p>
              <a:pPr>
                <a:lnSpc>
                  <a:spcPts val="2400"/>
                </a:lnSpc>
              </a:pPr>
              <a:r>
                <a:rPr lang="en-US" sz="1600" spc="8" dirty="0">
                  <a:solidFill>
                    <a:srgbClr val="FF5757"/>
                  </a:solidFill>
                  <a:latin typeface="Hiragino Kaku Gothic Pro W3" panose="020B0300000000000000" pitchFamily="34" charset="-128"/>
                  <a:ea typeface="Hiragino Kaku Gothic Pro W3" panose="020B0300000000000000" pitchFamily="34" charset="-128"/>
                </a:rPr>
                <a:t>POINT</a:t>
              </a:r>
            </a:p>
            <a:p>
              <a:pPr>
                <a:lnSpc>
                  <a:spcPts val="2400"/>
                </a:lnSpc>
              </a:pPr>
              <a:r>
                <a:rPr lang="en-US" sz="1600" spc="8" dirty="0" err="1">
                  <a:solidFill>
                    <a:srgbClr val="545454"/>
                  </a:solidFill>
                  <a:latin typeface="Hiragino Kaku Gothic Pro W3" panose="020B0300000000000000" pitchFamily="34" charset="-128"/>
                  <a:ea typeface="Hiragino Kaku Gothic Pro W3" panose="020B0300000000000000" pitchFamily="34" charset="-128"/>
                </a:rPr>
                <a:t>価格・機能・操作性など様々な観点から検討しましょう</a:t>
              </a:r>
              <a:r>
                <a:rPr lang="en-US" sz="1600" spc="8" dirty="0">
                  <a:solidFill>
                    <a:srgbClr val="545454"/>
                  </a:solidFill>
                  <a:latin typeface="Hiragino Kaku Gothic Pro W3" panose="020B0300000000000000" pitchFamily="34" charset="-128"/>
                  <a:ea typeface="Hiragino Kaku Gothic Pro W3" panose="020B0300000000000000" pitchFamily="34" charset="-128"/>
                </a:rPr>
                <a:t>！</a:t>
              </a:r>
            </a:p>
          </p:txBody>
        </p:sp>
        <p:sp>
          <p:nvSpPr>
            <p:cNvPr id="69" name="TextBox 69"/>
            <p:cNvSpPr txBox="1"/>
            <p:nvPr/>
          </p:nvSpPr>
          <p:spPr>
            <a:xfrm>
              <a:off x="16211156" y="4319640"/>
              <a:ext cx="1172891" cy="685800"/>
            </a:xfrm>
            <a:prstGeom prst="rect">
              <a:avLst/>
            </a:prstGeom>
          </p:spPr>
          <p:txBody>
            <a:bodyPr lIns="0" tIns="0" rIns="0" bIns="0" rtlCol="0" anchor="t">
              <a:spAutoFit/>
            </a:bodyPr>
            <a:lstStyle/>
            <a:p>
              <a:pPr algn="ctr">
                <a:lnSpc>
                  <a:spcPts val="2640"/>
                </a:lnSpc>
              </a:pPr>
              <a:r>
                <a:rPr lang="en-US" sz="2200" spc="11" dirty="0" err="1">
                  <a:solidFill>
                    <a:srgbClr val="FFFFFF"/>
                  </a:solidFill>
                  <a:latin typeface="Hiragino Kaku Gothic Pro W3" panose="020B0300000000000000" pitchFamily="34" charset="-128"/>
                  <a:ea typeface="Hiragino Kaku Gothic Pro W3" panose="020B0300000000000000" pitchFamily="34" charset="-128"/>
                </a:rPr>
                <a:t>課題</a:t>
              </a:r>
              <a:endParaRPr lang="en-US" sz="2200" spc="11" dirty="0">
                <a:solidFill>
                  <a:srgbClr val="FFFFFF"/>
                </a:solidFill>
                <a:latin typeface="Hiragino Kaku Gothic Pro W3" panose="020B0300000000000000" pitchFamily="34" charset="-128"/>
                <a:ea typeface="Hiragino Kaku Gothic Pro W3" panose="020B0300000000000000" pitchFamily="34" charset="-128"/>
              </a:endParaRPr>
            </a:p>
            <a:p>
              <a:pPr algn="ctr">
                <a:lnSpc>
                  <a:spcPts val="2640"/>
                </a:lnSpc>
                <a:spcBef>
                  <a:spcPct val="0"/>
                </a:spcBef>
              </a:pPr>
              <a:r>
                <a:rPr lang="en-US" sz="2200" spc="11" dirty="0" err="1">
                  <a:solidFill>
                    <a:srgbClr val="FFFFFF"/>
                  </a:solidFill>
                  <a:latin typeface="Hiragino Kaku Gothic Pro W3" panose="020B0300000000000000" pitchFamily="34" charset="-128"/>
                  <a:ea typeface="Hiragino Kaku Gothic Pro W3" panose="020B0300000000000000" pitchFamily="34" charset="-128"/>
                </a:rPr>
                <a:t>解決</a:t>
              </a:r>
              <a:endParaRPr lang="en-US" sz="2200" spc="11"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70" name="TextBox 70"/>
            <p:cNvSpPr txBox="1"/>
            <p:nvPr/>
          </p:nvSpPr>
          <p:spPr>
            <a:xfrm>
              <a:off x="13587971" y="6708023"/>
              <a:ext cx="2337829" cy="1210139"/>
            </a:xfrm>
            <a:prstGeom prst="rect">
              <a:avLst/>
            </a:prstGeom>
          </p:spPr>
          <p:txBody>
            <a:bodyPr lIns="0" tIns="0" rIns="0" bIns="0" rtlCol="0" anchor="t">
              <a:spAutoFit/>
            </a:bodyPr>
            <a:lstStyle/>
            <a:p>
              <a:pPr>
                <a:lnSpc>
                  <a:spcPts val="2400"/>
                </a:lnSpc>
              </a:pPr>
              <a:r>
                <a:rPr lang="en-US" sz="1600" spc="8" dirty="0">
                  <a:solidFill>
                    <a:srgbClr val="FF5757"/>
                  </a:solidFill>
                  <a:latin typeface="Hiragino Kaku Gothic Pro W3" panose="020B0300000000000000" pitchFamily="34" charset="-128"/>
                  <a:ea typeface="Hiragino Kaku Gothic Pro W3" panose="020B0300000000000000" pitchFamily="34" charset="-128"/>
                </a:rPr>
                <a:t>POINT</a:t>
              </a:r>
            </a:p>
            <a:p>
              <a:pPr>
                <a:lnSpc>
                  <a:spcPts val="2400"/>
                </a:lnSpc>
              </a:pPr>
              <a:r>
                <a:rPr lang="en-US" sz="1600" spc="8" dirty="0" err="1">
                  <a:solidFill>
                    <a:srgbClr val="545454"/>
                  </a:solidFill>
                  <a:latin typeface="Hiragino Kaku Gothic Pro W3" panose="020B0300000000000000" pitchFamily="34" charset="-128"/>
                  <a:ea typeface="Hiragino Kaku Gothic Pro W3" panose="020B0300000000000000" pitchFamily="34" charset="-128"/>
                </a:rPr>
                <a:t>本格導入を想定して、実際の運用を見据えた検証を行いましょう</a:t>
              </a:r>
              <a:r>
                <a:rPr lang="en-US" sz="1600" spc="8" dirty="0">
                  <a:solidFill>
                    <a:srgbClr val="545454"/>
                  </a:solidFill>
                  <a:latin typeface="Hiragino Kaku Gothic Pro W3" panose="020B0300000000000000" pitchFamily="34" charset="-128"/>
                  <a:ea typeface="Hiragino Kaku Gothic Pro W3" panose="020B0300000000000000" pitchFamily="34" charset="-128"/>
                </a:rPr>
                <a:t>！</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37" name="図 36" descr="パソコンの画面のスクリーンショット&#10;&#10;自動的に生成された説明">
            <a:extLst>
              <a:ext uri="{FF2B5EF4-FFF2-40B4-BE49-F238E27FC236}">
                <a16:creationId xmlns:a16="http://schemas.microsoft.com/office/drawing/2014/main" id="{8CE64F1E-A75C-0D9F-81F1-8FB45C315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999" y="3080911"/>
            <a:ext cx="4756635" cy="2675607"/>
          </a:xfrm>
          <a:prstGeom prst="rect">
            <a:avLst/>
          </a:prstGeom>
        </p:spPr>
      </p:pic>
      <p:sp>
        <p:nvSpPr>
          <p:cNvPr id="3" name="AutoShape 3"/>
          <p:cNvSpPr/>
          <p:nvPr/>
        </p:nvSpPr>
        <p:spPr>
          <a:xfrm>
            <a:off x="1028700" y="7470588"/>
            <a:ext cx="16230600" cy="0"/>
          </a:xfrm>
          <a:prstGeom prst="line">
            <a:avLst/>
          </a:prstGeom>
          <a:ln w="9525" cap="flat">
            <a:solidFill>
              <a:srgbClr val="D6D6D6"/>
            </a:solidFill>
            <a:prstDash val="solid"/>
            <a:headEnd type="none" w="sm" len="sm"/>
            <a:tailEnd type="none" w="sm" len="sm"/>
          </a:ln>
        </p:spPr>
      </p:sp>
      <p:grpSp>
        <p:nvGrpSpPr>
          <p:cNvPr id="5" name="Group 5"/>
          <p:cNvGrpSpPr/>
          <p:nvPr/>
        </p:nvGrpSpPr>
        <p:grpSpPr>
          <a:xfrm>
            <a:off x="5170141" y="7969444"/>
            <a:ext cx="6469266" cy="1003106"/>
            <a:chOff x="0" y="0"/>
            <a:chExt cx="8625687" cy="1337475"/>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37475" cy="1337475"/>
            </a:xfrm>
            <a:prstGeom prst="rect">
              <a:avLst/>
            </a:prstGeom>
          </p:spPr>
        </p:pic>
        <p:sp>
          <p:nvSpPr>
            <p:cNvPr id="7" name="TextBox 7"/>
            <p:cNvSpPr txBox="1"/>
            <p:nvPr/>
          </p:nvSpPr>
          <p:spPr>
            <a:xfrm>
              <a:off x="1707494" y="113112"/>
              <a:ext cx="6918193" cy="1063625"/>
            </a:xfrm>
            <a:prstGeom prst="rect">
              <a:avLst/>
            </a:prstGeom>
          </p:spPr>
          <p:txBody>
            <a:bodyPr lIns="0" tIns="0" rIns="0" bIns="0" rtlCol="0" anchor="t">
              <a:spAutoFit/>
            </a:bodyPr>
            <a:lstStyle/>
            <a:p>
              <a:pPr algn="ctr">
                <a:lnSpc>
                  <a:spcPts val="6000"/>
                </a:lnSpc>
                <a:spcBef>
                  <a:spcPct val="0"/>
                </a:spcBef>
              </a:pPr>
              <a:r>
                <a:rPr lang="en-US" sz="5000" spc="25" dirty="0">
                  <a:solidFill>
                    <a:srgbClr val="004AAD"/>
                  </a:solidFill>
                  <a:latin typeface="Hiragino Kaku Gothic Pro W3" panose="020B0300000000000000" pitchFamily="34" charset="-128"/>
                  <a:ea typeface="Hiragino Kaku Gothic Pro W3" panose="020B0300000000000000" pitchFamily="34" charset="-128"/>
                </a:rPr>
                <a:t>050-3816-6666</a:t>
              </a:r>
            </a:p>
          </p:txBody>
        </p:sp>
      </p:grpSp>
      <p:grpSp>
        <p:nvGrpSpPr>
          <p:cNvPr id="8" name="Group 8"/>
          <p:cNvGrpSpPr/>
          <p:nvPr/>
        </p:nvGrpSpPr>
        <p:grpSpPr>
          <a:xfrm>
            <a:off x="3936203" y="5661270"/>
            <a:ext cx="4059160" cy="1281205"/>
            <a:chOff x="0" y="0"/>
            <a:chExt cx="5412213" cy="1708273"/>
          </a:xfrm>
        </p:grpSpPr>
        <p:grpSp>
          <p:nvGrpSpPr>
            <p:cNvPr id="9" name="Group 9"/>
            <p:cNvGrpSpPr/>
            <p:nvPr/>
          </p:nvGrpSpPr>
          <p:grpSpPr>
            <a:xfrm>
              <a:off x="0" y="0"/>
              <a:ext cx="5412213" cy="1708273"/>
              <a:chOff x="0" y="0"/>
              <a:chExt cx="1069079" cy="337437"/>
            </a:xfrm>
          </p:grpSpPr>
          <p:sp>
            <p:nvSpPr>
              <p:cNvPr id="10" name="Freeform 10">
                <a:hlinkClick r:id="rId7" tooltip="https://anpi.toyokumo.co.jp/inquiry.html"/>
              </p:cNvPr>
              <p:cNvSpPr/>
              <p:nvPr/>
            </p:nvSpPr>
            <p:spPr>
              <a:xfrm>
                <a:off x="0" y="0"/>
                <a:ext cx="1069079" cy="337437"/>
              </a:xfrm>
              <a:custGeom>
                <a:avLst/>
                <a:gdLst/>
                <a:ahLst/>
                <a:cxnLst/>
                <a:rect l="l" t="t" r="r" b="b"/>
                <a:pathLst>
                  <a:path w="1069079" h="337437">
                    <a:moveTo>
                      <a:pt x="97271" y="0"/>
                    </a:moveTo>
                    <a:lnTo>
                      <a:pt x="971808" y="0"/>
                    </a:lnTo>
                    <a:cubicBezTo>
                      <a:pt x="997606" y="0"/>
                      <a:pt x="1022347" y="10248"/>
                      <a:pt x="1040589" y="28490"/>
                    </a:cubicBezTo>
                    <a:cubicBezTo>
                      <a:pt x="1058831" y="46732"/>
                      <a:pt x="1069079" y="71473"/>
                      <a:pt x="1069079" y="97271"/>
                    </a:cubicBezTo>
                    <a:lnTo>
                      <a:pt x="1069079" y="240166"/>
                    </a:lnTo>
                    <a:cubicBezTo>
                      <a:pt x="1069079" y="265964"/>
                      <a:pt x="1058831" y="290705"/>
                      <a:pt x="1040589" y="308947"/>
                    </a:cubicBezTo>
                    <a:cubicBezTo>
                      <a:pt x="1022347" y="327189"/>
                      <a:pt x="997606" y="337437"/>
                      <a:pt x="971808" y="337437"/>
                    </a:cubicBezTo>
                    <a:lnTo>
                      <a:pt x="97271" y="337437"/>
                    </a:lnTo>
                    <a:cubicBezTo>
                      <a:pt x="43550" y="337437"/>
                      <a:pt x="0" y="293887"/>
                      <a:pt x="0" y="240166"/>
                    </a:cubicBezTo>
                    <a:lnTo>
                      <a:pt x="0" y="97271"/>
                    </a:lnTo>
                    <a:cubicBezTo>
                      <a:pt x="0" y="71473"/>
                      <a:pt x="10248" y="46732"/>
                      <a:pt x="28490" y="28490"/>
                    </a:cubicBezTo>
                    <a:cubicBezTo>
                      <a:pt x="46732" y="10248"/>
                      <a:pt x="71473" y="0"/>
                      <a:pt x="97271" y="0"/>
                    </a:cubicBezTo>
                    <a:close/>
                  </a:path>
                </a:pathLst>
              </a:custGeom>
              <a:solidFill>
                <a:srgbClr val="FFFFFF"/>
              </a:solidFill>
              <a:ln w="38100">
                <a:solidFill>
                  <a:srgbClr val="004AAD"/>
                </a:solidFill>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sp>
          <p:nvSpPr>
            <p:cNvPr id="12" name="TextBox 12"/>
            <p:cNvSpPr txBox="1"/>
            <p:nvPr/>
          </p:nvSpPr>
          <p:spPr>
            <a:xfrm>
              <a:off x="791582" y="225487"/>
              <a:ext cx="3829050" cy="628650"/>
            </a:xfrm>
            <a:prstGeom prst="rect">
              <a:avLst/>
            </a:prstGeom>
          </p:spPr>
          <p:txBody>
            <a:bodyPr lIns="0" tIns="0" rIns="0" bIns="0" rtlCol="0" anchor="t">
              <a:spAutoFit/>
            </a:bodyPr>
            <a:lstStyle/>
            <a:p>
              <a:pPr algn="ctr">
                <a:lnSpc>
                  <a:spcPts val="1800"/>
                </a:lnSpc>
              </a:pPr>
              <a:r>
                <a:rPr lang="en-US" sz="1500" spc="7">
                  <a:solidFill>
                    <a:srgbClr val="004AAD"/>
                  </a:solidFill>
                  <a:latin typeface="Hiragino Kaku Gothic Pro W3" panose="020B0300000000000000" pitchFamily="34" charset="-128"/>
                  <a:ea typeface="Hiragino Kaku Gothic Pro W3" panose="020B0300000000000000" pitchFamily="34" charset="-128"/>
                </a:rPr>
                <a:t>課題解決が可能であるのか</a:t>
              </a:r>
            </a:p>
            <a:p>
              <a:pPr algn="ctr">
                <a:lnSpc>
                  <a:spcPts val="1800"/>
                </a:lnSpc>
                <a:spcBef>
                  <a:spcPct val="0"/>
                </a:spcBef>
              </a:pPr>
              <a:r>
                <a:rPr lang="en-US" sz="1500" spc="7">
                  <a:solidFill>
                    <a:srgbClr val="004AAD"/>
                  </a:solidFill>
                  <a:latin typeface="Hiragino Kaku Gothic Pro W3" panose="020B0300000000000000" pitchFamily="34" charset="-128"/>
                  <a:ea typeface="Hiragino Kaku Gothic Pro W3" panose="020B0300000000000000" pitchFamily="34" charset="-128"/>
                </a:rPr>
                <a:t>トヨクモに確認をします</a:t>
              </a:r>
            </a:p>
          </p:txBody>
        </p:sp>
        <p:sp>
          <p:nvSpPr>
            <p:cNvPr id="13" name="TextBox 13"/>
            <p:cNvSpPr txBox="1"/>
            <p:nvPr/>
          </p:nvSpPr>
          <p:spPr>
            <a:xfrm>
              <a:off x="1102556" y="835087"/>
              <a:ext cx="3207102" cy="578364"/>
            </a:xfrm>
            <a:prstGeom prst="rect">
              <a:avLst/>
            </a:prstGeom>
          </p:spPr>
          <p:txBody>
            <a:bodyPr lIns="0" tIns="0" rIns="0" bIns="0" rtlCol="0" anchor="t">
              <a:spAutoFit/>
            </a:bodyPr>
            <a:lstStyle/>
            <a:p>
              <a:pPr algn="ctr">
                <a:lnSpc>
                  <a:spcPts val="3599"/>
                </a:lnSpc>
                <a:spcBef>
                  <a:spcPct val="0"/>
                </a:spcBef>
              </a:pPr>
              <a:r>
                <a:rPr lang="en-US" sz="2999" b="1" spc="14" dirty="0">
                  <a:solidFill>
                    <a:srgbClr val="004AAD"/>
                  </a:solidFill>
                  <a:latin typeface="Hiragino Kaku Gothic Pro W3" panose="020B0300000000000000" pitchFamily="34" charset="-128"/>
                  <a:ea typeface="Hiragino Kaku Gothic Pro W3" panose="020B0300000000000000" pitchFamily="34" charset="-128"/>
                  <a:hlinkClick r:id="rId8">
                    <a:extLst>
                      <a:ext uri="{A12FA001-AC4F-418D-AE19-62706E023703}">
                        <ahyp:hlinkClr xmlns:ahyp="http://schemas.microsoft.com/office/drawing/2018/hyperlinkcolor" val="tx"/>
                      </a:ext>
                    </a:extLst>
                  </a:hlinkClick>
                </a:rPr>
                <a:t>お問い合わせ</a:t>
              </a:r>
              <a:endParaRPr lang="en-US" sz="2999" b="1" spc="14" dirty="0">
                <a:solidFill>
                  <a:srgbClr val="004AAD"/>
                </a:solidFill>
                <a:latin typeface="Hiragino Kaku Gothic Pro W3" panose="020B0300000000000000" pitchFamily="34" charset="-128"/>
                <a:ea typeface="Hiragino Kaku Gothic Pro W3" panose="020B0300000000000000" pitchFamily="34" charset="-128"/>
              </a:endParaRPr>
            </a:p>
          </p:txBody>
        </p:sp>
      </p:grpSp>
      <p:grpSp>
        <p:nvGrpSpPr>
          <p:cNvPr id="14" name="Group 14"/>
          <p:cNvGrpSpPr/>
          <p:nvPr/>
        </p:nvGrpSpPr>
        <p:grpSpPr>
          <a:xfrm>
            <a:off x="10678238" y="5661270"/>
            <a:ext cx="4059160" cy="1281205"/>
            <a:chOff x="0" y="0"/>
            <a:chExt cx="5412213" cy="1708273"/>
          </a:xfrm>
        </p:grpSpPr>
        <p:grpSp>
          <p:nvGrpSpPr>
            <p:cNvPr id="15" name="Group 15"/>
            <p:cNvGrpSpPr/>
            <p:nvPr/>
          </p:nvGrpSpPr>
          <p:grpSpPr>
            <a:xfrm>
              <a:off x="0" y="0"/>
              <a:ext cx="5412213" cy="1708273"/>
              <a:chOff x="0" y="0"/>
              <a:chExt cx="1069079" cy="337437"/>
            </a:xfrm>
          </p:grpSpPr>
          <p:sp>
            <p:nvSpPr>
              <p:cNvPr id="16" name="Freeform 16">
                <a:hlinkClick r:id="rId9" tooltip="https://anpi.toyokumo.co.jp/trial.html"/>
              </p:cNvPr>
              <p:cNvSpPr/>
              <p:nvPr/>
            </p:nvSpPr>
            <p:spPr>
              <a:xfrm>
                <a:off x="0" y="0"/>
                <a:ext cx="1069079" cy="337437"/>
              </a:xfrm>
              <a:custGeom>
                <a:avLst/>
                <a:gdLst/>
                <a:ahLst/>
                <a:cxnLst/>
                <a:rect l="l" t="t" r="r" b="b"/>
                <a:pathLst>
                  <a:path w="1069079" h="337437">
                    <a:moveTo>
                      <a:pt x="97271" y="0"/>
                    </a:moveTo>
                    <a:lnTo>
                      <a:pt x="971808" y="0"/>
                    </a:lnTo>
                    <a:cubicBezTo>
                      <a:pt x="997606" y="0"/>
                      <a:pt x="1022347" y="10248"/>
                      <a:pt x="1040589" y="28490"/>
                    </a:cubicBezTo>
                    <a:cubicBezTo>
                      <a:pt x="1058831" y="46732"/>
                      <a:pt x="1069079" y="71473"/>
                      <a:pt x="1069079" y="97271"/>
                    </a:cubicBezTo>
                    <a:lnTo>
                      <a:pt x="1069079" y="240166"/>
                    </a:lnTo>
                    <a:cubicBezTo>
                      <a:pt x="1069079" y="265964"/>
                      <a:pt x="1058831" y="290705"/>
                      <a:pt x="1040589" y="308947"/>
                    </a:cubicBezTo>
                    <a:cubicBezTo>
                      <a:pt x="1022347" y="327189"/>
                      <a:pt x="997606" y="337437"/>
                      <a:pt x="971808" y="337437"/>
                    </a:cubicBezTo>
                    <a:lnTo>
                      <a:pt x="97271" y="337437"/>
                    </a:lnTo>
                    <a:cubicBezTo>
                      <a:pt x="43550" y="337437"/>
                      <a:pt x="0" y="293887"/>
                      <a:pt x="0" y="240166"/>
                    </a:cubicBezTo>
                    <a:lnTo>
                      <a:pt x="0" y="97271"/>
                    </a:lnTo>
                    <a:cubicBezTo>
                      <a:pt x="0" y="71473"/>
                      <a:pt x="10248" y="46732"/>
                      <a:pt x="28490" y="28490"/>
                    </a:cubicBezTo>
                    <a:cubicBezTo>
                      <a:pt x="46732" y="10248"/>
                      <a:pt x="71473" y="0"/>
                      <a:pt x="97271" y="0"/>
                    </a:cubicBezTo>
                    <a:close/>
                  </a:path>
                </a:pathLst>
              </a:custGeom>
              <a:solidFill>
                <a:srgbClr val="FFFFFF"/>
              </a:solidFill>
              <a:ln w="38100">
                <a:solidFill>
                  <a:srgbClr val="004AAD"/>
                </a:solidFill>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sp>
          <p:nvSpPr>
            <p:cNvPr id="18" name="TextBox 18"/>
            <p:cNvSpPr txBox="1"/>
            <p:nvPr/>
          </p:nvSpPr>
          <p:spPr>
            <a:xfrm>
              <a:off x="663920" y="231837"/>
              <a:ext cx="4084373" cy="933450"/>
            </a:xfrm>
            <a:prstGeom prst="rect">
              <a:avLst/>
            </a:prstGeom>
          </p:spPr>
          <p:txBody>
            <a:bodyPr lIns="0" tIns="0" rIns="0" bIns="0" rtlCol="0" anchor="t">
              <a:spAutoFit/>
            </a:bodyPr>
            <a:lstStyle/>
            <a:p>
              <a:pPr algn="ctr">
                <a:lnSpc>
                  <a:spcPts val="1800"/>
                </a:lnSpc>
              </a:pPr>
              <a:r>
                <a:rPr lang="en-US" sz="1500" spc="7">
                  <a:solidFill>
                    <a:srgbClr val="004AAD"/>
                  </a:solidFill>
                  <a:latin typeface="Hiragino Kaku Gothic Pro W3" panose="020B0300000000000000" pitchFamily="34" charset="-128"/>
                  <a:ea typeface="Hiragino Kaku Gothic Pro W3" panose="020B0300000000000000" pitchFamily="34" charset="-128"/>
                </a:rPr>
                <a:t>30日間の無料お試しで</a:t>
              </a:r>
            </a:p>
            <a:p>
              <a:pPr algn="ctr">
                <a:lnSpc>
                  <a:spcPts val="1800"/>
                </a:lnSpc>
              </a:pPr>
              <a:r>
                <a:rPr lang="en-US" sz="1500" spc="7">
                  <a:solidFill>
                    <a:srgbClr val="004AAD"/>
                  </a:solidFill>
                  <a:latin typeface="Hiragino Kaku Gothic Pro W3" panose="020B0300000000000000" pitchFamily="34" charset="-128"/>
                  <a:ea typeface="Hiragino Kaku Gothic Pro W3" panose="020B0300000000000000" pitchFamily="34" charset="-128"/>
                </a:rPr>
                <a:t>実際に操作して機能を体験できます</a:t>
              </a:r>
            </a:p>
            <a:p>
              <a:pPr algn="ctr">
                <a:lnSpc>
                  <a:spcPts val="1800"/>
                </a:lnSpc>
                <a:spcBef>
                  <a:spcPct val="0"/>
                </a:spcBef>
              </a:pPr>
              <a:endParaRPr lang="en-US" sz="1500" spc="7">
                <a:solidFill>
                  <a:srgbClr val="004AAD"/>
                </a:solidFill>
                <a:latin typeface="Hiragino Kaku Gothic Pro W3" panose="020B0300000000000000" pitchFamily="34" charset="-128"/>
                <a:ea typeface="Hiragino Kaku Gothic Pro W3" panose="020B0300000000000000" pitchFamily="34" charset="-128"/>
              </a:endParaRPr>
            </a:p>
          </p:txBody>
        </p:sp>
        <p:sp>
          <p:nvSpPr>
            <p:cNvPr id="19" name="TextBox 19"/>
            <p:cNvSpPr txBox="1"/>
            <p:nvPr/>
          </p:nvSpPr>
          <p:spPr>
            <a:xfrm>
              <a:off x="1330535" y="900557"/>
              <a:ext cx="2751145" cy="578364"/>
            </a:xfrm>
            <a:prstGeom prst="rect">
              <a:avLst/>
            </a:prstGeom>
          </p:spPr>
          <p:txBody>
            <a:bodyPr lIns="0" tIns="0" rIns="0" bIns="0" rtlCol="0" anchor="t">
              <a:spAutoFit/>
            </a:bodyPr>
            <a:lstStyle/>
            <a:p>
              <a:pPr algn="ctr">
                <a:lnSpc>
                  <a:spcPts val="3599"/>
                </a:lnSpc>
                <a:spcBef>
                  <a:spcPct val="0"/>
                </a:spcBef>
              </a:pPr>
              <a:r>
                <a:rPr lang="en-US" sz="2999" b="1" spc="14" dirty="0">
                  <a:solidFill>
                    <a:srgbClr val="004AAD"/>
                  </a:solidFill>
                  <a:latin typeface="Hiragino Kaku Gothic Pro W3" panose="020B0300000000000000" pitchFamily="34" charset="-128"/>
                  <a:ea typeface="Hiragino Kaku Gothic Pro W3" panose="020B0300000000000000" pitchFamily="34" charset="-128"/>
                  <a:hlinkClick r:id="rId10">
                    <a:extLst>
                      <a:ext uri="{A12FA001-AC4F-418D-AE19-62706E023703}">
                        <ahyp:hlinkClr xmlns:ahyp="http://schemas.microsoft.com/office/drawing/2018/hyperlinkcolor" val="tx"/>
                      </a:ext>
                    </a:extLst>
                  </a:hlinkClick>
                </a:rPr>
                <a:t>無料お試し</a:t>
              </a:r>
              <a:endParaRPr lang="en-US" sz="2999" b="1" spc="14" dirty="0">
                <a:solidFill>
                  <a:srgbClr val="004AAD"/>
                </a:solidFill>
                <a:latin typeface="Hiragino Kaku Gothic Pro W3" panose="020B0300000000000000" pitchFamily="34" charset="-128"/>
                <a:ea typeface="Hiragino Kaku Gothic Pro W3" panose="020B0300000000000000" pitchFamily="34" charset="-128"/>
              </a:endParaRPr>
            </a:p>
          </p:txBody>
        </p:sp>
      </p:grpSp>
      <p:grpSp>
        <p:nvGrpSpPr>
          <p:cNvPr id="21" name="Group 21"/>
          <p:cNvGrpSpPr/>
          <p:nvPr/>
        </p:nvGrpSpPr>
        <p:grpSpPr>
          <a:xfrm>
            <a:off x="7393412" y="4950814"/>
            <a:ext cx="1420913" cy="1420913"/>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24" name="Group 24"/>
          <p:cNvGrpSpPr/>
          <p:nvPr/>
        </p:nvGrpSpPr>
        <p:grpSpPr>
          <a:xfrm>
            <a:off x="14029092" y="4811106"/>
            <a:ext cx="1420913" cy="1420913"/>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pic>
        <p:nvPicPr>
          <p:cNvPr id="27" name="Picture 2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0902" y="3344525"/>
            <a:ext cx="1053327" cy="1124913"/>
          </a:xfrm>
          <a:prstGeom prst="rect">
            <a:avLst/>
          </a:prstGeom>
        </p:spPr>
      </p:pic>
      <p:pic>
        <p:nvPicPr>
          <p:cNvPr id="28"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74517" y="4542222"/>
            <a:ext cx="719424" cy="528450"/>
          </a:xfrm>
          <a:prstGeom prst="rect">
            <a:avLst/>
          </a:prstGeom>
        </p:spPr>
      </p:pic>
      <p:pic>
        <p:nvPicPr>
          <p:cNvPr id="29"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70141" y="3624222"/>
            <a:ext cx="1947046" cy="1844826"/>
          </a:xfrm>
          <a:prstGeom prst="rect">
            <a:avLst/>
          </a:prstGeom>
        </p:spPr>
      </p:pic>
      <p:sp>
        <p:nvSpPr>
          <p:cNvPr id="30" name="TextBox 30"/>
          <p:cNvSpPr txBox="1"/>
          <p:nvPr/>
        </p:nvSpPr>
        <p:spPr>
          <a:xfrm>
            <a:off x="3704427" y="1374183"/>
            <a:ext cx="10879145" cy="1193917"/>
          </a:xfrm>
          <a:prstGeom prst="rect">
            <a:avLst/>
          </a:prstGeom>
        </p:spPr>
        <p:txBody>
          <a:bodyPr wrap="square" lIns="0" tIns="0" rIns="0" bIns="0" rtlCol="0" anchor="t">
            <a:spAutoFit/>
          </a:bodyPr>
          <a:lstStyle/>
          <a:p>
            <a:pPr algn="ctr">
              <a:lnSpc>
                <a:spcPts val="4799"/>
              </a:lnSpc>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フォームブリッジの検討にあたって</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一緒に活動いただいてもよろしいでしょうか</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31" name="TextBox 31"/>
          <p:cNvSpPr txBox="1"/>
          <p:nvPr/>
        </p:nvSpPr>
        <p:spPr>
          <a:xfrm>
            <a:off x="12080618" y="8175723"/>
            <a:ext cx="1425873" cy="582595"/>
          </a:xfrm>
          <a:prstGeom prst="rect">
            <a:avLst/>
          </a:prstGeom>
        </p:spPr>
        <p:txBody>
          <a:bodyPr wrap="square" lIns="0" tIns="0" rIns="0" bIns="0" rtlCol="0" anchor="t">
            <a:spAutoFit/>
          </a:bodyPr>
          <a:lstStyle/>
          <a:p>
            <a:pPr algn="ctr">
              <a:lnSpc>
                <a:spcPts val="2280"/>
              </a:lnSpc>
            </a:pPr>
            <a:r>
              <a:rPr lang="en-US" sz="1900" spc="9" dirty="0">
                <a:solidFill>
                  <a:srgbClr val="243762"/>
                </a:solidFill>
                <a:latin typeface="Hiragino Kaku Gothic Pro W3" panose="020B0300000000000000" pitchFamily="34" charset="-128"/>
                <a:ea typeface="Hiragino Kaku Gothic Pro W3" panose="020B0300000000000000" pitchFamily="34" charset="-128"/>
              </a:rPr>
              <a:t>9:00~18:00</a:t>
            </a:r>
          </a:p>
          <a:p>
            <a:pPr algn="ctr">
              <a:lnSpc>
                <a:spcPts val="2280"/>
              </a:lnSpc>
              <a:spcBef>
                <a:spcPct val="0"/>
              </a:spcBef>
            </a:pPr>
            <a:r>
              <a:rPr lang="en-US" sz="1900" spc="9" dirty="0" err="1">
                <a:solidFill>
                  <a:srgbClr val="243762"/>
                </a:solidFill>
                <a:latin typeface="Hiragino Kaku Gothic Pro W3" panose="020B0300000000000000" pitchFamily="34" charset="-128"/>
                <a:ea typeface="Hiragino Kaku Gothic Pro W3" panose="020B0300000000000000" pitchFamily="34" charset="-128"/>
              </a:rPr>
              <a:t>土日祝除く</a:t>
            </a:r>
            <a:endParaRPr lang="en-US" sz="1900" spc="9" dirty="0">
              <a:solidFill>
                <a:srgbClr val="243762"/>
              </a:solidFill>
              <a:latin typeface="Hiragino Kaku Gothic Pro W3" panose="020B0300000000000000" pitchFamily="34" charset="-128"/>
              <a:ea typeface="Hiragino Kaku Gothic Pro W3" panose="020B0300000000000000" pitchFamily="34" charset="-128"/>
            </a:endParaRPr>
          </a:p>
        </p:txBody>
      </p:sp>
      <p:sp>
        <p:nvSpPr>
          <p:cNvPr id="32" name="TextBox 32"/>
          <p:cNvSpPr txBox="1"/>
          <p:nvPr/>
        </p:nvSpPr>
        <p:spPr>
          <a:xfrm>
            <a:off x="7497493" y="5405567"/>
            <a:ext cx="1212747" cy="578363"/>
          </a:xfrm>
          <a:prstGeom prst="rect">
            <a:avLst/>
          </a:prstGeom>
        </p:spPr>
        <p:txBody>
          <a:bodyPr wrap="square" lIns="0" tIns="0" rIns="0" bIns="0" rtlCol="0" anchor="t">
            <a:spAutoFit/>
          </a:bodyPr>
          <a:lstStyle/>
          <a:p>
            <a:pPr algn="ctr">
              <a:lnSpc>
                <a:spcPts val="4799"/>
              </a:lnSpc>
              <a:spcBef>
                <a:spcPct val="0"/>
              </a:spcBef>
            </a:pPr>
            <a:r>
              <a:rPr lang="en-US" sz="3999" b="1" spc="19">
                <a:solidFill>
                  <a:srgbClr val="FFFFFF"/>
                </a:solidFill>
                <a:latin typeface="Hiragino Kaku Gothic Pro W3" panose="020B0300000000000000" pitchFamily="34" charset="-128"/>
                <a:ea typeface="Hiragino Kaku Gothic Pro W3" panose="020B0300000000000000" pitchFamily="34" charset="-128"/>
              </a:rPr>
              <a:t>聞く</a:t>
            </a:r>
          </a:p>
        </p:txBody>
      </p:sp>
      <p:sp>
        <p:nvSpPr>
          <p:cNvPr id="33" name="TextBox 33"/>
          <p:cNvSpPr txBox="1"/>
          <p:nvPr/>
        </p:nvSpPr>
        <p:spPr>
          <a:xfrm>
            <a:off x="14079822" y="5260365"/>
            <a:ext cx="1347881" cy="578363"/>
          </a:xfrm>
          <a:prstGeom prst="rect">
            <a:avLst/>
          </a:prstGeom>
        </p:spPr>
        <p:txBody>
          <a:bodyPr wrap="square" lIns="0" tIns="0" rIns="0" bIns="0" rtlCol="0" anchor="t">
            <a:spAutoFit/>
          </a:bodyPr>
          <a:lstStyle/>
          <a:p>
            <a:pPr algn="ctr">
              <a:lnSpc>
                <a:spcPts val="4799"/>
              </a:lnSpc>
              <a:spcBef>
                <a:spcPct val="0"/>
              </a:spcBef>
            </a:pPr>
            <a:r>
              <a:rPr lang="en-US" sz="3999" b="1" spc="19" dirty="0" err="1">
                <a:solidFill>
                  <a:srgbClr val="FFFFFF"/>
                </a:solidFill>
                <a:latin typeface="Hiragino Kaku Gothic Pro W3" panose="020B0300000000000000" pitchFamily="34" charset="-128"/>
                <a:ea typeface="Hiragino Kaku Gothic Pro W3" panose="020B0300000000000000" pitchFamily="34" charset="-128"/>
              </a:rPr>
              <a:t>体験</a:t>
            </a:r>
            <a:endParaRPr lang="en-US" sz="3999" b="1" spc="19"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34" name="三角形 33">
            <a:extLst>
              <a:ext uri="{FF2B5EF4-FFF2-40B4-BE49-F238E27FC236}">
                <a16:creationId xmlns:a16="http://schemas.microsoft.com/office/drawing/2014/main" id="{D79BBD64-EE81-7CC5-AACD-1FD75406A980}"/>
              </a:ext>
            </a:extLst>
          </p:cNvPr>
          <p:cNvSpPr/>
          <p:nvPr/>
        </p:nvSpPr>
        <p:spPr>
          <a:xfrm rot="13293702">
            <a:off x="15397073" y="4211066"/>
            <a:ext cx="295303" cy="783465"/>
          </a:xfrm>
          <a:prstGeom prs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5" name="角丸四角形 34">
            <a:extLst>
              <a:ext uri="{FF2B5EF4-FFF2-40B4-BE49-F238E27FC236}">
                <a16:creationId xmlns:a16="http://schemas.microsoft.com/office/drawing/2014/main" id="{BBCBE323-75FA-E658-41E2-A43C3CB55337}"/>
              </a:ext>
            </a:extLst>
          </p:cNvPr>
          <p:cNvSpPr/>
          <p:nvPr/>
        </p:nvSpPr>
        <p:spPr>
          <a:xfrm>
            <a:off x="13052998" y="3167474"/>
            <a:ext cx="4059160" cy="1429105"/>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800" b="1">
                <a:latin typeface="Hiragino Kaku Gothic Pro W3" panose="020B0300000000000000" pitchFamily="34" charset="-128"/>
                <a:ea typeface="Hiragino Kaku Gothic Pro W3" panose="020B0300000000000000" pitchFamily="34" charset="-128"/>
              </a:rPr>
              <a:t>何度でも</a:t>
            </a:r>
            <a:r>
              <a:rPr kumimoji="1" lang="ja-JP" altLang="en-US">
                <a:latin typeface="Hiragino Kaku Gothic Pro W3" panose="020B0300000000000000" pitchFamily="34" charset="-128"/>
                <a:ea typeface="Hiragino Kaku Gothic Pro W3" panose="020B0300000000000000" pitchFamily="34" charset="-128"/>
              </a:rPr>
              <a:t>利用可能！</a:t>
            </a:r>
            <a:endParaRPr kumimoji="1" lang="en-US" altLang="ja-JP" dirty="0">
              <a:latin typeface="Hiragino Kaku Gothic Pro W3" panose="020B0300000000000000" pitchFamily="34" charset="-128"/>
              <a:ea typeface="Hiragino Kaku Gothic Pro W3" panose="020B0300000000000000" pitchFamily="34" charset="-128"/>
            </a:endParaRPr>
          </a:p>
          <a:p>
            <a:pPr algn="ctr">
              <a:lnSpc>
                <a:spcPct val="150000"/>
              </a:lnSpc>
            </a:pPr>
            <a:r>
              <a:rPr kumimoji="1" lang="ja-JP" altLang="en-US">
                <a:latin typeface="Hiragino Kaku Gothic Pro W3" panose="020B0300000000000000" pitchFamily="34" charset="-128"/>
                <a:ea typeface="Hiragino Kaku Gothic Pro W3" panose="020B0300000000000000" pitchFamily="34" charset="-128"/>
              </a:rPr>
              <a:t>複数サービスまとめて試せます。</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0287041" cy="10287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59565" r="-40433"/>
              </a:stretch>
            </a:blipFill>
          </p:spPr>
        </p:sp>
      </p:grpSp>
      <p:sp>
        <p:nvSpPr>
          <p:cNvPr id="4" name="AutoShape 4"/>
          <p:cNvSpPr/>
          <p:nvPr/>
        </p:nvSpPr>
        <p:spPr>
          <a:xfrm>
            <a:off x="11096409" y="4133261"/>
            <a:ext cx="6492240" cy="0"/>
          </a:xfrm>
          <a:prstGeom prst="line">
            <a:avLst/>
          </a:prstGeom>
          <a:ln w="9525" cap="flat">
            <a:solidFill>
              <a:srgbClr val="636566"/>
            </a:solidFill>
            <a:prstDash val="sysDot"/>
            <a:headEnd type="none" w="sm" len="sm"/>
            <a:tailEnd type="none" w="sm" len="sm"/>
          </a:ln>
        </p:spPr>
      </p:sp>
      <p:sp>
        <p:nvSpPr>
          <p:cNvPr id="5" name="AutoShape 5"/>
          <p:cNvSpPr/>
          <p:nvPr/>
        </p:nvSpPr>
        <p:spPr>
          <a:xfrm>
            <a:off x="11114359" y="8210037"/>
            <a:ext cx="6492240" cy="0"/>
          </a:xfrm>
          <a:prstGeom prst="line">
            <a:avLst/>
          </a:prstGeom>
          <a:ln w="9525" cap="flat">
            <a:solidFill>
              <a:srgbClr val="636566"/>
            </a:solidFill>
            <a:prstDash val="sysDot"/>
            <a:headEnd type="none" w="sm" len="sm"/>
            <a:tailEnd type="none" w="sm" len="sm"/>
          </a:ln>
        </p:spPr>
      </p:sp>
      <p:pic>
        <p:nvPicPr>
          <p:cNvPr id="6" name="Picture 6"/>
          <p:cNvPicPr>
            <a:picLocks noChangeAspect="1"/>
          </p:cNvPicPr>
          <p:nvPr/>
        </p:nvPicPr>
        <p:blipFill>
          <a:blip r:embed="rId3"/>
          <a:srcRect/>
          <a:stretch>
            <a:fillRect/>
          </a:stretch>
        </p:blipFill>
        <p:spPr>
          <a:xfrm>
            <a:off x="11746242" y="1908640"/>
            <a:ext cx="4771217" cy="1908487"/>
          </a:xfrm>
          <a:prstGeom prst="rect">
            <a:avLst/>
          </a:prstGeom>
        </p:spPr>
      </p:pic>
      <p:sp>
        <p:nvSpPr>
          <p:cNvPr id="7" name="TextBox 7"/>
          <p:cNvSpPr txBox="1"/>
          <p:nvPr/>
        </p:nvSpPr>
        <p:spPr>
          <a:xfrm>
            <a:off x="13078066" y="3440101"/>
            <a:ext cx="2528925" cy="349776"/>
          </a:xfrm>
          <a:prstGeom prst="rect">
            <a:avLst/>
          </a:prstGeom>
        </p:spPr>
        <p:txBody>
          <a:bodyPr wrap="square" lIns="0" tIns="0" rIns="0" bIns="0" rtlCol="0" anchor="t">
            <a:spAutoFit/>
          </a:bodyPr>
          <a:lstStyle/>
          <a:p>
            <a:pPr algn="ctr">
              <a:lnSpc>
                <a:spcPts val="2760"/>
              </a:lnSpc>
              <a:spcBef>
                <a:spcPct val="0"/>
              </a:spcBef>
            </a:pPr>
            <a:r>
              <a:rPr lang="en-US" sz="2300" b="1" spc="11" dirty="0" err="1">
                <a:solidFill>
                  <a:srgbClr val="3D3D3D"/>
                </a:solidFill>
                <a:latin typeface="Hiragino Kaku Gothic Pro W3" panose="020B0300000000000000" pitchFamily="34" charset="-128"/>
                <a:ea typeface="Hiragino Kaku Gothic Pro W3" panose="020B0300000000000000" pitchFamily="34" charset="-128"/>
              </a:rPr>
              <a:t>トヨクモ株式会社</a:t>
            </a:r>
            <a:endParaRPr lang="en-US" sz="2300" b="1" spc="11"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8" name="TextBox 8"/>
          <p:cNvSpPr txBox="1"/>
          <p:nvPr/>
        </p:nvSpPr>
        <p:spPr>
          <a:xfrm>
            <a:off x="11830280" y="4774116"/>
            <a:ext cx="1247786" cy="349776"/>
          </a:xfrm>
          <a:prstGeom prst="rect">
            <a:avLst/>
          </a:prstGeom>
        </p:spPr>
        <p:txBody>
          <a:bodyPr wrap="square"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所在地</a:t>
            </a:r>
          </a:p>
        </p:txBody>
      </p:sp>
      <p:sp>
        <p:nvSpPr>
          <p:cNvPr id="9" name="TextBox 9"/>
          <p:cNvSpPr txBox="1"/>
          <p:nvPr/>
        </p:nvSpPr>
        <p:spPr>
          <a:xfrm>
            <a:off x="11830280" y="6262262"/>
            <a:ext cx="4389237" cy="336374"/>
          </a:xfrm>
          <a:prstGeom prst="rect">
            <a:avLst/>
          </a:prstGeom>
        </p:spPr>
        <p:txBody>
          <a:bodyPr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TEL：050-3816-666</a:t>
            </a:r>
          </a:p>
        </p:txBody>
      </p:sp>
      <p:sp>
        <p:nvSpPr>
          <p:cNvPr id="10" name="TextBox 10"/>
          <p:cNvSpPr txBox="1"/>
          <p:nvPr/>
        </p:nvSpPr>
        <p:spPr>
          <a:xfrm>
            <a:off x="11830280" y="6690887"/>
            <a:ext cx="5758369" cy="336374"/>
          </a:xfrm>
          <a:prstGeom prst="rect">
            <a:avLst/>
          </a:prstGeom>
        </p:spPr>
        <p:txBody>
          <a:bodyPr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E-MAIL：toyokumo@toyokumo.co.jp</a:t>
            </a:r>
          </a:p>
        </p:txBody>
      </p:sp>
      <p:sp>
        <p:nvSpPr>
          <p:cNvPr id="11" name="TextBox 11"/>
          <p:cNvSpPr txBox="1"/>
          <p:nvPr/>
        </p:nvSpPr>
        <p:spPr>
          <a:xfrm>
            <a:off x="11830280" y="7119512"/>
            <a:ext cx="5060398" cy="336374"/>
          </a:xfrm>
          <a:prstGeom prst="rect">
            <a:avLst/>
          </a:prstGeom>
        </p:spPr>
        <p:txBody>
          <a:bodyPr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HP：https://toyokumo.co.jp/</a:t>
            </a:r>
          </a:p>
        </p:txBody>
      </p:sp>
      <p:sp>
        <p:nvSpPr>
          <p:cNvPr id="12" name="TextBox 12"/>
          <p:cNvSpPr txBox="1"/>
          <p:nvPr/>
        </p:nvSpPr>
        <p:spPr>
          <a:xfrm>
            <a:off x="11830280" y="5262137"/>
            <a:ext cx="4603140" cy="704850"/>
          </a:xfrm>
          <a:prstGeom prst="rect">
            <a:avLst/>
          </a:prstGeom>
        </p:spPr>
        <p:txBody>
          <a:bodyPr lIns="0" tIns="0" rIns="0" bIns="0" rtlCol="0" anchor="t">
            <a:spAutoFit/>
          </a:bodyPr>
          <a:lstStyle/>
          <a:p>
            <a:pPr>
              <a:lnSpc>
                <a:spcPts val="2760"/>
              </a:lnSpc>
              <a:spcBef>
                <a:spcPct val="0"/>
              </a:spcBef>
            </a:pPr>
            <a:r>
              <a:rPr lang="en-US" sz="2300" spc="11" dirty="0">
                <a:solidFill>
                  <a:srgbClr val="3D3D3D"/>
                </a:solidFill>
                <a:latin typeface="Hiragino Kaku Gothic Pro W3" panose="020B0300000000000000" pitchFamily="34" charset="-128"/>
                <a:ea typeface="Hiragino Kaku Gothic Pro W3" panose="020B0300000000000000" pitchFamily="34" charset="-128"/>
              </a:rPr>
              <a:t>東京都品川区上大崎3丁目1-1 </a:t>
            </a:r>
            <a:r>
              <a:rPr lang="en-US" sz="2300" spc="11" dirty="0" err="1">
                <a:solidFill>
                  <a:srgbClr val="3D3D3D"/>
                </a:solidFill>
                <a:latin typeface="Hiragino Kaku Gothic Pro W3" panose="020B0300000000000000" pitchFamily="34" charset="-128"/>
                <a:ea typeface="Hiragino Kaku Gothic Pro W3" panose="020B0300000000000000" pitchFamily="34" charset="-128"/>
              </a:rPr>
              <a:t>JR東急目黒ビル</a:t>
            </a:r>
            <a:r>
              <a:rPr lang="en-US" sz="2300" spc="11" dirty="0">
                <a:solidFill>
                  <a:srgbClr val="3D3D3D"/>
                </a:solidFill>
                <a:latin typeface="Hiragino Kaku Gothic Pro W3" panose="020B0300000000000000" pitchFamily="34" charset="-128"/>
                <a:ea typeface="Hiragino Kaku Gothic Pro W3" panose="020B0300000000000000" pitchFamily="34" charset="-128"/>
              </a:rPr>
              <a:t> 14階</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1161418" y="6460411"/>
            <a:ext cx="16268700" cy="446084"/>
          </a:xfrm>
          <a:prstGeom prst="rect">
            <a:avLst/>
          </a:prstGeom>
        </p:spPr>
        <p:txBody>
          <a:bodyPr wrap="square" lIns="0" tIns="0" rIns="0" bIns="0" rtlCol="0" anchor="t">
            <a:spAutoFit/>
          </a:bodyPr>
          <a:lstStyle/>
          <a:p>
            <a:pPr algn="ctr">
              <a:lnSpc>
                <a:spcPts val="2999"/>
              </a:lnSpc>
              <a:spcBef>
                <a:spcPct val="0"/>
              </a:spcBef>
            </a:pPr>
            <a:r>
              <a:rPr lang="en-US" altLang="ja-JP" sz="5400" b="1" spc="12" dirty="0">
                <a:solidFill>
                  <a:srgbClr val="636566"/>
                </a:solidFill>
                <a:latin typeface="Hiragino Kaku Gothic Pro W3" panose="020B0300000000000000" pitchFamily="34" charset="-128"/>
                <a:ea typeface="Hiragino Kaku Gothic Pro W3" panose="020B0300000000000000" pitchFamily="34" charset="-128"/>
              </a:rPr>
              <a:t>〜 </a:t>
            </a:r>
            <a:r>
              <a:rPr lang="en-US" altLang="ja-JP" sz="5400" b="1" spc="12" dirty="0" err="1">
                <a:solidFill>
                  <a:srgbClr val="636566"/>
                </a:solidFill>
                <a:latin typeface="Hiragino Kaku Gothic Pro W3" panose="020B0300000000000000" pitchFamily="34" charset="-128"/>
                <a:ea typeface="Hiragino Kaku Gothic Pro W3" panose="020B0300000000000000" pitchFamily="34" charset="-128"/>
              </a:rPr>
              <a:t>kintone</a:t>
            </a:r>
            <a:r>
              <a:rPr lang="ja-JP" altLang="en-US" sz="5400" b="1" spc="12">
                <a:solidFill>
                  <a:srgbClr val="636566"/>
                </a:solidFill>
                <a:latin typeface="Hiragino Kaku Gothic Pro W3" panose="020B0300000000000000" pitchFamily="34" charset="-128"/>
                <a:ea typeface="Hiragino Kaku Gothic Pro W3" panose="020B0300000000000000" pitchFamily="34" charset="-128"/>
              </a:rPr>
              <a:t>のデータ共有を簡単に</a:t>
            </a:r>
            <a:r>
              <a:rPr lang="en-US" altLang="ja-JP" sz="5400" b="1"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4" name="TextBox 4"/>
          <p:cNvSpPr txBox="1"/>
          <p:nvPr/>
        </p:nvSpPr>
        <p:spPr>
          <a:xfrm>
            <a:off x="2667000" y="4547183"/>
            <a:ext cx="13254996" cy="1192634"/>
          </a:xfrm>
          <a:prstGeom prst="rect">
            <a:avLst/>
          </a:prstGeom>
        </p:spPr>
        <p:txBody>
          <a:bodyPr lIns="0" tIns="0" rIns="0" bIns="0" rtlCol="0" anchor="t">
            <a:spAutoFit/>
          </a:bodyPr>
          <a:lstStyle/>
          <a:p>
            <a:pPr algn="ctr">
              <a:lnSpc>
                <a:spcPts val="9349"/>
              </a:lnSpc>
            </a:pPr>
            <a:r>
              <a:rPr lang="en-US" sz="8499" b="1" spc="-84" dirty="0" err="1">
                <a:solidFill>
                  <a:srgbClr val="636566"/>
                </a:solidFill>
                <a:latin typeface="Hiragino Kaku Gothic Pro W3" panose="020B0300000000000000" pitchFamily="34" charset="-128"/>
                <a:ea typeface="Hiragino Kaku Gothic Pro W3" panose="020B0300000000000000" pitchFamily="34" charset="-128"/>
              </a:rPr>
              <a:t>提案資料</a:t>
            </a:r>
            <a:endParaRPr lang="en-US" sz="8499" b="1" spc="-84" dirty="0">
              <a:solidFill>
                <a:srgbClr val="636566"/>
              </a:solidFill>
              <a:latin typeface="Hiragino Kaku Gothic Pro W3" panose="020B0300000000000000" pitchFamily="34" charset="-128"/>
              <a:ea typeface="Hiragino Kaku Gothic Pro W3" panose="020B0300000000000000" pitchFamily="34" charset="-128"/>
            </a:endParaRPr>
          </a:p>
        </p:txBody>
      </p:sp>
      <p:grpSp>
        <p:nvGrpSpPr>
          <p:cNvPr id="14" name="グループ化 13">
            <a:extLst>
              <a:ext uri="{FF2B5EF4-FFF2-40B4-BE49-F238E27FC236}">
                <a16:creationId xmlns:a16="http://schemas.microsoft.com/office/drawing/2014/main" id="{44527B83-575C-BF37-D076-7D0640AC1DC6}"/>
              </a:ext>
            </a:extLst>
          </p:cNvPr>
          <p:cNvGrpSpPr/>
          <p:nvPr/>
        </p:nvGrpSpPr>
        <p:grpSpPr>
          <a:xfrm>
            <a:off x="15952476" y="1043617"/>
            <a:ext cx="3735925" cy="3503566"/>
            <a:chOff x="15952476" y="1043617"/>
            <a:chExt cx="3735925" cy="350356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52476" y="1043617"/>
              <a:ext cx="3205763" cy="3503566"/>
            </a:xfrm>
            <a:prstGeom prst="rect">
              <a:avLst/>
            </a:prstGeom>
          </p:spPr>
        </p:pic>
        <p:sp>
          <p:nvSpPr>
            <p:cNvPr id="7" name="TextBox 7"/>
            <p:cNvSpPr txBox="1"/>
            <p:nvPr/>
          </p:nvSpPr>
          <p:spPr>
            <a:xfrm>
              <a:off x="16104876" y="1889391"/>
              <a:ext cx="3052551" cy="743280"/>
            </a:xfrm>
            <a:prstGeom prst="rect">
              <a:avLst/>
            </a:prstGeom>
          </p:spPr>
          <p:txBody>
            <a:bodyPr wrap="square" lIns="0" tIns="0" rIns="0" bIns="0" rtlCol="0" anchor="t">
              <a:spAutoFit/>
            </a:bodyPr>
            <a:lstStyle/>
            <a:p>
              <a:pPr algn="just">
                <a:lnSpc>
                  <a:spcPts val="3000"/>
                </a:lnSpc>
              </a:pPr>
              <a:r>
                <a:rPr lang="en-US" sz="2000" spc="-20" dirty="0" err="1">
                  <a:solidFill>
                    <a:srgbClr val="000000"/>
                  </a:solidFill>
                  <a:latin typeface="Hiragino Kaku Gothic Pro W3" panose="020B0300000000000000" pitchFamily="34" charset="-128"/>
                  <a:ea typeface="Hiragino Kaku Gothic Pro W3" panose="020B0300000000000000" pitchFamily="34" charset="-128"/>
                </a:rPr>
                <a:t>日付とお名前を</a:t>
              </a:r>
              <a:endParaRPr lang="en-US" sz="2000" spc="-20" dirty="0">
                <a:solidFill>
                  <a:srgbClr val="000000"/>
                </a:solidFill>
                <a:latin typeface="Hiragino Kaku Gothic Pro W3" panose="020B0300000000000000" pitchFamily="34" charset="-128"/>
                <a:ea typeface="Hiragino Kaku Gothic Pro W3" panose="020B0300000000000000" pitchFamily="34" charset="-128"/>
              </a:endParaRPr>
            </a:p>
            <a:p>
              <a:pPr algn="just">
                <a:lnSpc>
                  <a:spcPts val="3000"/>
                </a:lnSpc>
              </a:pPr>
              <a:r>
                <a:rPr lang="en-US" sz="2000" spc="-20" dirty="0" err="1">
                  <a:solidFill>
                    <a:srgbClr val="000000"/>
                  </a:solidFill>
                  <a:latin typeface="Hiragino Kaku Gothic Pro W3" panose="020B0300000000000000" pitchFamily="34" charset="-128"/>
                  <a:ea typeface="Hiragino Kaku Gothic Pro W3" panose="020B0300000000000000" pitchFamily="34" charset="-128"/>
                </a:rPr>
                <a:t>記載してください</a:t>
              </a:r>
              <a:r>
                <a:rPr lang="en-US" sz="2000" spc="-20" dirty="0">
                  <a:solidFill>
                    <a:srgbClr val="000000"/>
                  </a:solidFill>
                  <a:latin typeface="Hiragino Kaku Gothic Pro W3" panose="020B0300000000000000" pitchFamily="34" charset="-128"/>
                  <a:ea typeface="Hiragino Kaku Gothic Pro W3" panose="020B0300000000000000" pitchFamily="34" charset="-128"/>
                </a:rPr>
                <a:t>。</a:t>
              </a:r>
            </a:p>
          </p:txBody>
        </p:sp>
        <p:pic>
          <p:nvPicPr>
            <p:cNvPr id="8" name="Picture 8"/>
            <p:cNvPicPr>
              <a:picLocks noChangeAspect="1"/>
            </p:cNvPicPr>
            <p:nvPr/>
          </p:nvPicPr>
          <p:blipFill>
            <a:blip r:embed="rId6"/>
            <a:srcRect/>
            <a:stretch>
              <a:fillRect/>
            </a:stretch>
          </p:blipFill>
          <p:spPr>
            <a:xfrm>
              <a:off x="17830800" y="2659486"/>
              <a:ext cx="1857601" cy="1857600"/>
            </a:xfrm>
            <a:prstGeom prst="rect">
              <a:avLst/>
            </a:prstGeom>
          </p:spPr>
        </p:pic>
      </p:grpSp>
      <p:sp>
        <p:nvSpPr>
          <p:cNvPr id="9" name="TextBox 9"/>
          <p:cNvSpPr txBox="1"/>
          <p:nvPr/>
        </p:nvSpPr>
        <p:spPr>
          <a:xfrm>
            <a:off x="5236848" y="7463507"/>
            <a:ext cx="8115300" cy="423193"/>
          </a:xfrm>
          <a:prstGeom prst="rect">
            <a:avLst/>
          </a:prstGeom>
        </p:spPr>
        <p:txBody>
          <a:bodyPr lIns="0" tIns="0" rIns="0" bIns="0" rtlCol="0" anchor="t">
            <a:spAutoFit/>
          </a:bodyPr>
          <a:lstStyle/>
          <a:p>
            <a:pPr algn="ctr">
              <a:lnSpc>
                <a:spcPts val="3300"/>
              </a:lnSpc>
            </a:pPr>
            <a:r>
              <a:rPr lang="en-US" sz="3000" spc="-30" dirty="0" err="1">
                <a:solidFill>
                  <a:srgbClr val="636566"/>
                </a:solidFill>
                <a:latin typeface="Hiragino Kaku Gothic Pro W3" panose="020B0300000000000000" pitchFamily="34" charset="-128"/>
                <a:ea typeface="Hiragino Kaku Gothic Pro W3" panose="020B0300000000000000" pitchFamily="34" charset="-128"/>
              </a:rPr>
              <a:t>お名前</a:t>
            </a:r>
            <a:endParaRPr lang="en-US" sz="3000" spc="-30"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10" name="TextBox 10"/>
          <p:cNvSpPr txBox="1"/>
          <p:nvPr/>
        </p:nvSpPr>
        <p:spPr>
          <a:xfrm>
            <a:off x="13037079" y="8764587"/>
            <a:ext cx="4222221" cy="423193"/>
          </a:xfrm>
          <a:prstGeom prst="rect">
            <a:avLst/>
          </a:prstGeom>
        </p:spPr>
        <p:txBody>
          <a:bodyPr lIns="0" tIns="0" rIns="0" bIns="0" rtlCol="0" anchor="t">
            <a:spAutoFit/>
          </a:bodyPr>
          <a:lstStyle/>
          <a:p>
            <a:pPr algn="r">
              <a:lnSpc>
                <a:spcPts val="3300"/>
              </a:lnSpc>
            </a:pPr>
            <a:r>
              <a:rPr lang="en-US" sz="3000" spc="-30" dirty="0">
                <a:solidFill>
                  <a:srgbClr val="636566"/>
                </a:solidFill>
                <a:latin typeface="Hiragino Kaku Gothic Pro W3" panose="020B0300000000000000" pitchFamily="34" charset="-128"/>
                <a:ea typeface="Hiragino Kaku Gothic Pro W3" panose="020B0300000000000000" pitchFamily="34" charset="-128"/>
              </a:rPr>
              <a:t>20YY年MM月DD日</a:t>
            </a:r>
          </a:p>
        </p:txBody>
      </p:sp>
      <p:pic>
        <p:nvPicPr>
          <p:cNvPr id="5" name="図 4" descr="ロゴ が含まれている画像&#10;&#10;自動的に生成された説明">
            <a:extLst>
              <a:ext uri="{FF2B5EF4-FFF2-40B4-BE49-F238E27FC236}">
                <a16:creationId xmlns:a16="http://schemas.microsoft.com/office/drawing/2014/main" id="{5C063FF2-741D-3D65-206B-2C6F71CBD3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3900" y="1597497"/>
            <a:ext cx="9220200" cy="23825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677392" y="2547938"/>
            <a:ext cx="500062" cy="500062"/>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5" name="TextBox 5"/>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6" name="TextBox 6"/>
          <p:cNvSpPr txBox="1"/>
          <p:nvPr/>
        </p:nvSpPr>
        <p:spPr>
          <a:xfrm>
            <a:off x="2608836" y="3555259"/>
            <a:ext cx="13928544" cy="578363"/>
          </a:xfrm>
          <a:prstGeom prst="rect">
            <a:avLst/>
          </a:prstGeom>
        </p:spPr>
        <p:txBody>
          <a:bodyPr lIns="0" tIns="0" rIns="0" bIns="0" rtlCol="0" anchor="t">
            <a:spAutoFit/>
          </a:bodyPr>
          <a:lstStyle/>
          <a:p>
            <a:pPr>
              <a:lnSpc>
                <a:spcPts val="4799"/>
              </a:lnSpc>
              <a:spcBef>
                <a:spcPct val="0"/>
              </a:spcBef>
            </a:pPr>
            <a:r>
              <a:rPr lang="en-US" sz="3999" b="1" spc="19">
                <a:solidFill>
                  <a:srgbClr val="3D3D3D"/>
                </a:solidFill>
                <a:latin typeface="Hiragino Kaku Gothic Pro W3" panose="020B0300000000000000" pitchFamily="34" charset="-128"/>
                <a:ea typeface="Hiragino Kaku Gothic Pro W3" panose="020B0300000000000000" pitchFamily="34" charset="-128"/>
              </a:rPr>
              <a:t>現状と課題</a:t>
            </a:r>
          </a:p>
        </p:txBody>
      </p:sp>
      <p:sp>
        <p:nvSpPr>
          <p:cNvPr id="7" name="TextBox 7"/>
          <p:cNvSpPr txBox="1"/>
          <p:nvPr/>
        </p:nvSpPr>
        <p:spPr>
          <a:xfrm>
            <a:off x="2608836" y="4650687"/>
            <a:ext cx="13928544" cy="578363"/>
          </a:xfrm>
          <a:prstGeom prst="rect">
            <a:avLst/>
          </a:prstGeom>
        </p:spPr>
        <p:txBody>
          <a:bodyPr lIns="0" tIns="0" rIns="0" bIns="0" rtlCol="0" anchor="t">
            <a:spAutoFit/>
          </a:bodyPr>
          <a:lstStyle/>
          <a:p>
            <a:pPr>
              <a:lnSpc>
                <a:spcPts val="4799"/>
              </a:lnSpc>
              <a:spcBef>
                <a:spcPct val="0"/>
              </a:spcBef>
            </a:pPr>
            <a:r>
              <a:rPr lang="en-US" sz="3999" b="1" spc="19">
                <a:solidFill>
                  <a:srgbClr val="3D3D3D"/>
                </a:solidFill>
                <a:latin typeface="Hiragino Kaku Gothic Pro W3" panose="020B0300000000000000" pitchFamily="34" charset="-128"/>
                <a:ea typeface="Hiragino Kaku Gothic Pro W3" panose="020B0300000000000000" pitchFamily="34" charset="-128"/>
              </a:rPr>
              <a:t>課題の解決策</a:t>
            </a:r>
          </a:p>
        </p:txBody>
      </p:sp>
      <p:sp>
        <p:nvSpPr>
          <p:cNvPr id="8" name="TextBox 8"/>
          <p:cNvSpPr txBox="1"/>
          <p:nvPr/>
        </p:nvSpPr>
        <p:spPr>
          <a:xfrm>
            <a:off x="2608836" y="2459831"/>
            <a:ext cx="13928544" cy="578363"/>
          </a:xfrm>
          <a:prstGeom prst="rect">
            <a:avLst/>
          </a:prstGeom>
        </p:spPr>
        <p:txBody>
          <a:bodyPr lIns="0" tIns="0" rIns="0" bIns="0" rtlCol="0" anchor="t">
            <a:spAutoFit/>
          </a:bodyPr>
          <a:lstStyle/>
          <a:p>
            <a:pPr>
              <a:lnSpc>
                <a:spcPts val="4799"/>
              </a:lnSpc>
              <a:spcBef>
                <a:spcPct val="0"/>
              </a:spcBef>
            </a:pPr>
            <a:r>
              <a:rPr lang="en-US" sz="3999" b="1" spc="19">
                <a:solidFill>
                  <a:srgbClr val="3D3D3D"/>
                </a:solidFill>
                <a:latin typeface="Hiragino Kaku Gothic Pro W3" panose="020B0300000000000000" pitchFamily="34" charset="-128"/>
                <a:ea typeface="Hiragino Kaku Gothic Pro W3" panose="020B0300000000000000" pitchFamily="34" charset="-128"/>
              </a:rPr>
              <a:t>提案のゴール</a:t>
            </a:r>
          </a:p>
        </p:txBody>
      </p:sp>
      <p:grpSp>
        <p:nvGrpSpPr>
          <p:cNvPr id="9" name="Group 9"/>
          <p:cNvGrpSpPr/>
          <p:nvPr/>
        </p:nvGrpSpPr>
        <p:grpSpPr>
          <a:xfrm>
            <a:off x="1677392" y="3643365"/>
            <a:ext cx="500062" cy="500062"/>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677392" y="4738793"/>
            <a:ext cx="500062" cy="500062"/>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5" name="Group 15"/>
          <p:cNvGrpSpPr/>
          <p:nvPr/>
        </p:nvGrpSpPr>
        <p:grpSpPr>
          <a:xfrm>
            <a:off x="1677392" y="7514597"/>
            <a:ext cx="500062" cy="50006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18" name="TextBox 18"/>
          <p:cNvSpPr txBox="1"/>
          <p:nvPr/>
        </p:nvSpPr>
        <p:spPr>
          <a:xfrm>
            <a:off x="2480874" y="5683415"/>
            <a:ext cx="13928544" cy="461665"/>
          </a:xfrm>
          <a:prstGeom prst="rect">
            <a:avLst/>
          </a:prstGeom>
        </p:spPr>
        <p:txBody>
          <a:bodyPr lIns="0" tIns="0" rIns="0" bIns="0" rtlCol="0" anchor="t">
            <a:spAutoFit/>
          </a:bodyPr>
          <a:lstStyle/>
          <a:p>
            <a:pPr>
              <a:lnSpc>
                <a:spcPts val="3600"/>
              </a:lnSpc>
              <a:spcBef>
                <a:spcPct val="0"/>
              </a:spcBef>
            </a:pPr>
            <a:r>
              <a:rPr lang="en-US" sz="3000" spc="15" dirty="0">
                <a:solidFill>
                  <a:srgbClr val="3D3D3D"/>
                </a:solidFill>
                <a:latin typeface="Hiragino Kaku Gothic Pro W3" panose="020B0300000000000000" pitchFamily="34" charset="-128"/>
                <a:ea typeface="Hiragino Kaku Gothic Pro W3" panose="020B0300000000000000" pitchFamily="34" charset="-128"/>
              </a:rPr>
              <a:t>・</a:t>
            </a:r>
            <a:r>
              <a:rPr lang="en-US" sz="3000" spc="15" dirty="0" err="1">
                <a:solidFill>
                  <a:srgbClr val="3D3D3D"/>
                </a:solidFill>
                <a:latin typeface="Hiragino Kaku Gothic Pro W3" panose="020B0300000000000000" pitchFamily="34" charset="-128"/>
                <a:ea typeface="Hiragino Kaku Gothic Pro W3" panose="020B0300000000000000" pitchFamily="34" charset="-128"/>
              </a:rPr>
              <a:t>kintone連携サービスの紹介</a:t>
            </a:r>
            <a:endParaRPr lang="en-US" sz="3000" spc="15"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19" name="TextBox 19"/>
          <p:cNvSpPr txBox="1"/>
          <p:nvPr/>
        </p:nvSpPr>
        <p:spPr>
          <a:xfrm>
            <a:off x="2480874" y="6366908"/>
            <a:ext cx="13928544" cy="461665"/>
          </a:xfrm>
          <a:prstGeom prst="rect">
            <a:avLst/>
          </a:prstGeom>
        </p:spPr>
        <p:txBody>
          <a:bodyPr lIns="0" tIns="0" rIns="0" bIns="0" rtlCol="0" anchor="t">
            <a:spAutoFit/>
          </a:bodyPr>
          <a:lstStyle/>
          <a:p>
            <a:pPr>
              <a:lnSpc>
                <a:spcPts val="3600"/>
              </a:lnSpc>
              <a:spcBef>
                <a:spcPct val="0"/>
              </a:spcBef>
            </a:pPr>
            <a:r>
              <a:rPr lang="en-US" sz="3000" spc="15" dirty="0">
                <a:solidFill>
                  <a:srgbClr val="3D3D3D"/>
                </a:solidFill>
                <a:latin typeface="Hiragino Kaku Gothic Pro W3" panose="020B0300000000000000" pitchFamily="34" charset="-128"/>
                <a:ea typeface="Hiragino Kaku Gothic Pro W3" panose="020B0300000000000000" pitchFamily="34" charset="-128"/>
              </a:rPr>
              <a:t>・</a:t>
            </a:r>
            <a:r>
              <a:rPr lang="en-US" sz="3000" spc="15" dirty="0" err="1">
                <a:solidFill>
                  <a:srgbClr val="3D3D3D"/>
                </a:solidFill>
                <a:latin typeface="Hiragino Kaku Gothic Pro W3" panose="020B0300000000000000" pitchFamily="34" charset="-128"/>
                <a:ea typeface="Hiragino Kaku Gothic Pro W3" panose="020B0300000000000000" pitchFamily="34" charset="-128"/>
              </a:rPr>
              <a:t>kViewer</a:t>
            </a:r>
            <a:r>
              <a:rPr lang="en-US" sz="3000" spc="15" dirty="0">
                <a:solidFill>
                  <a:srgbClr val="3D3D3D"/>
                </a:solidFill>
                <a:latin typeface="Hiragino Kaku Gothic Pro W3" panose="020B0300000000000000" pitchFamily="34" charset="-128"/>
                <a:ea typeface="Hiragino Kaku Gothic Pro W3" panose="020B0300000000000000" pitchFamily="34" charset="-128"/>
              </a:rPr>
              <a:t> </a:t>
            </a:r>
            <a:r>
              <a:rPr lang="en-US" sz="3000" spc="15" dirty="0" err="1">
                <a:solidFill>
                  <a:srgbClr val="3D3D3D"/>
                </a:solidFill>
                <a:latin typeface="Hiragino Kaku Gothic Pro W3" panose="020B0300000000000000" pitchFamily="34" charset="-128"/>
                <a:ea typeface="Hiragino Kaku Gothic Pro W3" panose="020B0300000000000000" pitchFamily="34" charset="-128"/>
              </a:rPr>
              <a:t>活用と効果</a:t>
            </a:r>
            <a:endParaRPr lang="en-US" sz="3000" spc="15"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20" name="Group 20"/>
          <p:cNvGrpSpPr/>
          <p:nvPr/>
        </p:nvGrpSpPr>
        <p:grpSpPr>
          <a:xfrm>
            <a:off x="11485531" y="2459831"/>
            <a:ext cx="4354252" cy="4673214"/>
            <a:chOff x="0" y="0"/>
            <a:chExt cx="5805669" cy="6230951"/>
          </a:xfrm>
        </p:grpSpPr>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797"/>
            <a:stretch>
              <a:fillRect/>
            </a:stretch>
          </p:blipFill>
          <p:spPr>
            <a:xfrm>
              <a:off x="0" y="0"/>
              <a:ext cx="5805669" cy="6230951"/>
            </a:xfrm>
            <a:prstGeom prst="rect">
              <a:avLst/>
            </a:prstGeom>
          </p:spPr>
        </p:pic>
        <p:pic>
          <p:nvPicPr>
            <p:cNvPr id="22" name="Picture 22"/>
            <p:cNvPicPr>
              <a:picLocks noChangeAspect="1"/>
            </p:cNvPicPr>
            <p:nvPr/>
          </p:nvPicPr>
          <p:blipFill>
            <a:blip r:embed="rId5"/>
            <a:srcRect/>
            <a:stretch>
              <a:fillRect/>
            </a:stretch>
          </p:blipFill>
          <p:spPr>
            <a:xfrm>
              <a:off x="4156661" y="4815890"/>
              <a:ext cx="1050325" cy="1050325"/>
            </a:xfrm>
            <a:prstGeom prst="rect">
              <a:avLst/>
            </a:prstGeom>
          </p:spPr>
        </p:pic>
        <p:sp>
          <p:nvSpPr>
            <p:cNvPr id="23" name="TextBox 23"/>
            <p:cNvSpPr txBox="1"/>
            <p:nvPr/>
          </p:nvSpPr>
          <p:spPr>
            <a:xfrm>
              <a:off x="721329" y="1526581"/>
              <a:ext cx="4485658" cy="3530599"/>
            </a:xfrm>
            <a:prstGeom prst="rect">
              <a:avLst/>
            </a:prstGeom>
          </p:spPr>
          <p:txBody>
            <a:bodyPr lIns="0" tIns="0" rIns="0" bIns="0" rtlCol="0" anchor="t">
              <a:spAutoFit/>
            </a:bodyPr>
            <a:lstStyle/>
            <a:p>
              <a:pPr>
                <a:lnSpc>
                  <a:spcPts val="3000"/>
                </a:lnSpc>
              </a:pPr>
              <a:r>
                <a:rPr lang="en-US" sz="2000" spc="10">
                  <a:solidFill>
                    <a:srgbClr val="000000"/>
                  </a:solidFill>
                  <a:latin typeface="Hiragino Kaku Gothic Pro W3" panose="020B0300000000000000" pitchFamily="34" charset="-128"/>
                  <a:ea typeface="Hiragino Kaku Gothic Pro W3" panose="020B0300000000000000" pitchFamily="34" charset="-128"/>
                </a:rPr>
                <a:t>上申提案のゴールを明確にしましょう。</a:t>
              </a:r>
            </a:p>
            <a:p>
              <a:pPr>
                <a:lnSpc>
                  <a:spcPts val="3000"/>
                </a:lnSpc>
              </a:pPr>
              <a:r>
                <a:rPr lang="en-US" sz="2000" spc="10">
                  <a:solidFill>
                    <a:srgbClr val="000000"/>
                  </a:solidFill>
                  <a:latin typeface="Hiragino Kaku Gothic Pro W3" panose="020B0300000000000000" pitchFamily="34" charset="-128"/>
                  <a:ea typeface="Hiragino Kaku Gothic Pro W3" panose="020B0300000000000000" pitchFamily="34" charset="-128"/>
                </a:rPr>
                <a:t>現状の課題いついて承認者に共感を得ることが重要です。</a:t>
              </a:r>
            </a:p>
            <a:p>
              <a:pPr>
                <a:lnSpc>
                  <a:spcPts val="3000"/>
                </a:lnSpc>
              </a:pPr>
              <a:endParaRPr lang="en-US" sz="2000" spc="10">
                <a:solidFill>
                  <a:srgbClr val="000000"/>
                </a:solidFill>
                <a:latin typeface="Hiragino Kaku Gothic Pro W3" panose="020B0300000000000000" pitchFamily="34" charset="-128"/>
                <a:ea typeface="Hiragino Kaku Gothic Pro W3" panose="020B0300000000000000" pitchFamily="34" charset="-128"/>
              </a:endParaRPr>
            </a:p>
            <a:p>
              <a:pPr>
                <a:lnSpc>
                  <a:spcPts val="3000"/>
                </a:lnSpc>
              </a:pPr>
              <a:r>
                <a:rPr lang="en-US" sz="2000" spc="10">
                  <a:solidFill>
                    <a:srgbClr val="000000"/>
                  </a:solidFill>
                  <a:latin typeface="Hiragino Kaku Gothic Pro W3" panose="020B0300000000000000" pitchFamily="34" charset="-128"/>
                  <a:ea typeface="Hiragino Kaku Gothic Pro W3" panose="020B0300000000000000" pitchFamily="34" charset="-128"/>
                </a:rPr>
                <a:t>今後のスケジュールも明確にしておきましょう。</a:t>
              </a:r>
            </a:p>
          </p:txBody>
        </p:sp>
      </p:grpSp>
      <p:sp>
        <p:nvSpPr>
          <p:cNvPr id="24" name="TextBox 24"/>
          <p:cNvSpPr txBox="1"/>
          <p:nvPr/>
        </p:nvSpPr>
        <p:spPr>
          <a:xfrm>
            <a:off x="1028700" y="990600"/>
            <a:ext cx="1580136" cy="692497"/>
          </a:xfrm>
          <a:prstGeom prst="rect">
            <a:avLst/>
          </a:prstGeom>
        </p:spPr>
        <p:txBody>
          <a:bodyPr wrap="square" lIns="0" tIns="0" rIns="0" bIns="0" rtlCol="0" anchor="t">
            <a:spAutoFit/>
          </a:bodyPr>
          <a:lstStyle/>
          <a:p>
            <a:pPr>
              <a:lnSpc>
                <a:spcPts val="5400"/>
              </a:lnSpc>
              <a:spcBef>
                <a:spcPct val="0"/>
              </a:spcBef>
            </a:pPr>
            <a:r>
              <a:rPr lang="en-US" sz="4500" b="1" spc="22" dirty="0" err="1">
                <a:solidFill>
                  <a:srgbClr val="545454"/>
                </a:solidFill>
                <a:latin typeface="Hiragino Kaku Gothic Pro W3" panose="020B0300000000000000" pitchFamily="34" charset="-128"/>
                <a:ea typeface="Hiragino Kaku Gothic Pro W3" panose="020B0300000000000000" pitchFamily="34" charset="-128"/>
              </a:rPr>
              <a:t>目次</a:t>
            </a:r>
            <a:endParaRPr lang="en-US" sz="4500" b="1" spc="22"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25" name="TextBox 25"/>
          <p:cNvSpPr txBox="1"/>
          <p:nvPr/>
        </p:nvSpPr>
        <p:spPr>
          <a:xfrm>
            <a:off x="2480874" y="7426490"/>
            <a:ext cx="6029566"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今後のスケジュール</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8763000" y="1006549"/>
            <a:ext cx="3457602" cy="3778800"/>
            <a:chOff x="0" y="0"/>
            <a:chExt cx="4610136" cy="503840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4610136" cy="5038400"/>
            </a:xfrm>
            <a:prstGeom prst="rect">
              <a:avLst/>
            </a:prstGeom>
          </p:spPr>
        </p:pic>
        <p:sp>
          <p:nvSpPr>
            <p:cNvPr id="5" name="TextBox 5"/>
            <p:cNvSpPr txBox="1"/>
            <p:nvPr/>
          </p:nvSpPr>
          <p:spPr>
            <a:xfrm>
              <a:off x="193338" y="1422541"/>
              <a:ext cx="4223460" cy="1498599"/>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承認者（提案相手）に</a:t>
              </a:r>
              <a:endParaRPr lang="en-US" sz="2000" spc="10" dirty="0">
                <a:solidFill>
                  <a:srgbClr val="000000"/>
                </a:solidFill>
                <a:latin typeface="Hiragino Kaku Gothic Pro W3" panose="020B0300000000000000" pitchFamily="34" charset="-128"/>
                <a:ea typeface="Hiragino Kaku Gothic Pro W3" panose="020B0300000000000000" pitchFamily="34" charset="-128"/>
              </a:endParaRPr>
            </a:p>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何と言わせたいかを明確にしましょう</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pic>
          <p:nvPicPr>
            <p:cNvPr id="6" name="Picture 6"/>
            <p:cNvPicPr>
              <a:picLocks noChangeAspect="1"/>
            </p:cNvPicPr>
            <p:nvPr/>
          </p:nvPicPr>
          <p:blipFill>
            <a:blip r:embed="rId5"/>
            <a:srcRect/>
            <a:stretch>
              <a:fillRect/>
            </a:stretch>
          </p:blipFill>
          <p:spPr>
            <a:xfrm>
              <a:off x="2305068" y="2666843"/>
              <a:ext cx="1993282" cy="1993282"/>
            </a:xfrm>
            <a:prstGeom prst="rect">
              <a:avLst/>
            </a:prstGeom>
          </p:spPr>
        </p:pic>
      </p:grpSp>
      <p:grpSp>
        <p:nvGrpSpPr>
          <p:cNvPr id="7" name="Group 7"/>
          <p:cNvGrpSpPr/>
          <p:nvPr/>
        </p:nvGrpSpPr>
        <p:grpSpPr>
          <a:xfrm>
            <a:off x="1635753" y="3407569"/>
            <a:ext cx="500062" cy="50006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0" name="Group 10"/>
          <p:cNvGrpSpPr/>
          <p:nvPr/>
        </p:nvGrpSpPr>
        <p:grpSpPr>
          <a:xfrm>
            <a:off x="1635753" y="5981806"/>
            <a:ext cx="500062" cy="50006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3" name="Group 13"/>
          <p:cNvGrpSpPr/>
          <p:nvPr/>
        </p:nvGrpSpPr>
        <p:grpSpPr>
          <a:xfrm>
            <a:off x="1635753" y="6929543"/>
            <a:ext cx="500062" cy="50006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16" name="TextBox 16"/>
          <p:cNvSpPr txBox="1"/>
          <p:nvPr/>
        </p:nvSpPr>
        <p:spPr>
          <a:xfrm>
            <a:off x="1560996" y="2376488"/>
            <a:ext cx="4126371" cy="578363"/>
          </a:xfrm>
          <a:prstGeom prst="rect">
            <a:avLst/>
          </a:prstGeom>
        </p:spPr>
        <p:txBody>
          <a:bodyPr lIns="0" tIns="0" rIns="0" bIns="0" rtlCol="0" anchor="t">
            <a:spAutoFit/>
          </a:bodyPr>
          <a:lstStyle/>
          <a:p>
            <a:pPr>
              <a:lnSpc>
                <a:spcPts val="4799"/>
              </a:lnSpc>
              <a:spcBef>
                <a:spcPct val="0"/>
              </a:spcBef>
            </a:pPr>
            <a:r>
              <a:rPr lang="en-US" sz="3999" b="1" spc="19">
                <a:solidFill>
                  <a:srgbClr val="636566"/>
                </a:solidFill>
                <a:latin typeface="Hiragino Kaku Gothic Pro W3" panose="020B0300000000000000" pitchFamily="34" charset="-128"/>
                <a:ea typeface="Hiragino Kaku Gothic Pro W3" panose="020B0300000000000000" pitchFamily="34" charset="-128"/>
              </a:rPr>
              <a:t>〇〇〇〇さんに</a:t>
            </a:r>
          </a:p>
        </p:txBody>
      </p:sp>
      <p:sp>
        <p:nvSpPr>
          <p:cNvPr id="17" name="TextBox 17"/>
          <p:cNvSpPr txBox="1"/>
          <p:nvPr/>
        </p:nvSpPr>
        <p:spPr>
          <a:xfrm>
            <a:off x="1560996" y="4900718"/>
            <a:ext cx="4897838"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636566"/>
                </a:solidFill>
                <a:latin typeface="Hiragino Kaku Gothic Pro W3" panose="020B0300000000000000" pitchFamily="34" charset="-128"/>
                <a:ea typeface="Hiragino Kaku Gothic Pro W3" panose="020B0300000000000000" pitchFamily="34" charset="-128"/>
              </a:rPr>
              <a:t>何と言って欲しい</a:t>
            </a:r>
            <a:endParaRPr lang="en-US" sz="3999" b="1" spc="19"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18" name="TextBox 18"/>
          <p:cNvSpPr txBox="1"/>
          <p:nvPr/>
        </p:nvSpPr>
        <p:spPr>
          <a:xfrm>
            <a:off x="1028700" y="1071563"/>
            <a:ext cx="3521298" cy="661784"/>
          </a:xfrm>
          <a:prstGeom prst="rect">
            <a:avLst/>
          </a:prstGeom>
        </p:spPr>
        <p:txBody>
          <a:bodyPr lIns="0" tIns="0" rIns="0" bIns="0" rtlCol="0" anchor="t">
            <a:spAutoFit/>
          </a:bodyPr>
          <a:lstStyle/>
          <a:p>
            <a:pPr>
              <a:lnSpc>
                <a:spcPts val="5399"/>
              </a:lnSpc>
              <a:spcBef>
                <a:spcPct val="0"/>
              </a:spcBef>
            </a:pPr>
            <a:r>
              <a:rPr lang="en-US" sz="4499" b="1" spc="22" dirty="0" err="1">
                <a:solidFill>
                  <a:srgbClr val="545454"/>
                </a:solidFill>
                <a:latin typeface="Hiragino Kaku Gothic Pro W3" panose="020B0300000000000000" pitchFamily="34" charset="-128"/>
                <a:ea typeface="Hiragino Kaku Gothic Pro W3" panose="020B0300000000000000" pitchFamily="34" charset="-128"/>
              </a:rPr>
              <a:t>提案のゴール</a:t>
            </a:r>
            <a:endParaRPr lang="en-US" sz="4499" b="1" spc="22"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19" name="TextBox 19"/>
          <p:cNvSpPr txBox="1"/>
          <p:nvPr/>
        </p:nvSpPr>
        <p:spPr>
          <a:xfrm>
            <a:off x="2332464" y="5893699"/>
            <a:ext cx="13928544" cy="578363"/>
          </a:xfrm>
          <a:prstGeom prst="rect">
            <a:avLst/>
          </a:prstGeom>
        </p:spPr>
        <p:txBody>
          <a:bodyPr lIns="0" tIns="0" rIns="0" bIns="0" rtlCol="0" anchor="t">
            <a:spAutoFit/>
          </a:bodyPr>
          <a:lstStyle/>
          <a:p>
            <a:pP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現状の業務の課題について理解した</a:t>
            </a:r>
            <a:r>
              <a:rPr lang="en-US" sz="3999" spc="19"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20" name="TextBox 20"/>
          <p:cNvSpPr txBox="1"/>
          <p:nvPr/>
        </p:nvSpPr>
        <p:spPr>
          <a:xfrm>
            <a:off x="2332464" y="6817624"/>
            <a:ext cx="13928544" cy="1238801"/>
          </a:xfrm>
          <a:prstGeom prst="rect">
            <a:avLst/>
          </a:prstGeom>
        </p:spPr>
        <p:txBody>
          <a:bodyPr lIns="0" tIns="0" rIns="0" bIns="0" rtlCol="0" anchor="t">
            <a:spAutoFit/>
          </a:bodyPr>
          <a:lstStyle/>
          <a:p>
            <a:pPr>
              <a:lnSpc>
                <a:spcPts val="49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kViewerの導入や活用の詳細を</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a:p>
            <a:pPr>
              <a:lnSpc>
                <a:spcPts val="49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メーカーに一緒に聞いてみよう</a:t>
            </a:r>
            <a:r>
              <a:rPr lang="en-US" sz="3999" spc="19"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21" name="TextBox 21"/>
          <p:cNvSpPr txBox="1"/>
          <p:nvPr/>
        </p:nvSpPr>
        <p:spPr>
          <a:xfrm>
            <a:off x="2332464" y="3319462"/>
            <a:ext cx="4126371" cy="578363"/>
          </a:xfrm>
          <a:prstGeom prst="rect">
            <a:avLst/>
          </a:prstGeom>
        </p:spPr>
        <p:txBody>
          <a:bodyPr lIns="0" tIns="0" rIns="0" bIns="0" rtlCol="0" anchor="t">
            <a:spAutoFit/>
          </a:bodyPr>
          <a:lstStyle/>
          <a:p>
            <a:pPr>
              <a:lnSpc>
                <a:spcPts val="4799"/>
              </a:lnSpc>
              <a:spcBef>
                <a:spcPct val="0"/>
              </a:spcBef>
            </a:pPr>
            <a:r>
              <a:rPr lang="en-US" sz="3999" spc="19">
                <a:solidFill>
                  <a:srgbClr val="3D3D3D"/>
                </a:solidFill>
                <a:latin typeface="Hiragino Kaku Gothic Pro W3" panose="020B0300000000000000" pitchFamily="34" charset="-128"/>
                <a:ea typeface="Hiragino Kaku Gothic Pro W3" panose="020B0300000000000000" pitchFamily="34" charset="-128"/>
              </a:rPr>
              <a:t>承認者のお名前</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2292354" y="1956046"/>
            <a:ext cx="13703291" cy="6588972"/>
            <a:chOff x="0" y="0"/>
            <a:chExt cx="2750330" cy="1735367"/>
          </a:xfrm>
        </p:grpSpPr>
        <p:sp>
          <p:nvSpPr>
            <p:cNvPr id="4" name="Freeform 4"/>
            <p:cNvSpPr/>
            <p:nvPr/>
          </p:nvSpPr>
          <p:spPr>
            <a:xfrm>
              <a:off x="0" y="0"/>
              <a:ext cx="2750330" cy="1735367"/>
            </a:xfrm>
            <a:custGeom>
              <a:avLst/>
              <a:gdLst/>
              <a:ahLst/>
              <a:cxnLst/>
              <a:rect l="l" t="t" r="r" b="b"/>
              <a:pathLst>
                <a:path w="2750330" h="1735367">
                  <a:moveTo>
                    <a:pt x="37810" y="0"/>
                  </a:moveTo>
                  <a:lnTo>
                    <a:pt x="2712520" y="0"/>
                  </a:lnTo>
                  <a:cubicBezTo>
                    <a:pt x="2733402" y="0"/>
                    <a:pt x="2750330" y="16928"/>
                    <a:pt x="2750330" y="37810"/>
                  </a:cubicBezTo>
                  <a:lnTo>
                    <a:pt x="2750330" y="1697557"/>
                  </a:lnTo>
                  <a:cubicBezTo>
                    <a:pt x="2750330" y="1718439"/>
                    <a:pt x="2733402" y="1735367"/>
                    <a:pt x="2712520" y="1735367"/>
                  </a:cubicBezTo>
                  <a:lnTo>
                    <a:pt x="37810" y="1735367"/>
                  </a:lnTo>
                  <a:cubicBezTo>
                    <a:pt x="16928" y="1735367"/>
                    <a:pt x="0" y="1718439"/>
                    <a:pt x="0" y="1697557"/>
                  </a:cubicBezTo>
                  <a:lnTo>
                    <a:pt x="0" y="37810"/>
                  </a:lnTo>
                  <a:cubicBezTo>
                    <a:pt x="0" y="16928"/>
                    <a:pt x="16928" y="0"/>
                    <a:pt x="37810" y="0"/>
                  </a:cubicBezTo>
                  <a:close/>
                </a:path>
              </a:pathLst>
            </a:custGeom>
            <a:solidFill>
              <a:srgbClr val="B9EAFF"/>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6" name="Group 6"/>
          <p:cNvGrpSpPr/>
          <p:nvPr/>
        </p:nvGrpSpPr>
        <p:grpSpPr>
          <a:xfrm>
            <a:off x="662039" y="1278383"/>
            <a:ext cx="4354252" cy="4673214"/>
            <a:chOff x="0" y="0"/>
            <a:chExt cx="5805669" cy="6230951"/>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97"/>
            <a:stretch>
              <a:fillRect/>
            </a:stretch>
          </p:blipFill>
          <p:spPr>
            <a:xfrm>
              <a:off x="0" y="0"/>
              <a:ext cx="5805669" cy="6230951"/>
            </a:xfrm>
            <a:prstGeom prst="rect">
              <a:avLst/>
            </a:prstGeom>
          </p:spPr>
        </p:pic>
        <p:pic>
          <p:nvPicPr>
            <p:cNvPr id="8" name="Picture 8"/>
            <p:cNvPicPr>
              <a:picLocks noChangeAspect="1"/>
            </p:cNvPicPr>
            <p:nvPr/>
          </p:nvPicPr>
          <p:blipFill>
            <a:blip r:embed="rId6"/>
            <a:srcRect/>
            <a:stretch>
              <a:fillRect/>
            </a:stretch>
          </p:blipFill>
          <p:spPr>
            <a:xfrm>
              <a:off x="3810072" y="4271101"/>
              <a:ext cx="1607898" cy="1607898"/>
            </a:xfrm>
            <a:prstGeom prst="rect">
              <a:avLst/>
            </a:prstGeom>
          </p:spPr>
        </p:pic>
        <p:sp>
          <p:nvSpPr>
            <p:cNvPr id="9" name="TextBox 9"/>
            <p:cNvSpPr txBox="1"/>
            <p:nvPr/>
          </p:nvSpPr>
          <p:spPr>
            <a:xfrm>
              <a:off x="543363" y="1566076"/>
              <a:ext cx="4070657" cy="2016962"/>
            </a:xfrm>
            <a:prstGeom prst="rect">
              <a:avLst/>
            </a:prstGeom>
          </p:spPr>
          <p:txBody>
            <a:bodyPr lIns="0" tIns="0" rIns="0" bIns="0" rtlCol="0" anchor="t">
              <a:spAutoFit/>
            </a:bodyPr>
            <a:lstStyle/>
            <a:p>
              <a:pPr algn="just">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実現したいことを</a:t>
              </a:r>
              <a:endParaRPr lang="en-US" sz="2000" spc="10" dirty="0">
                <a:solidFill>
                  <a:srgbClr val="000000"/>
                </a:solidFill>
                <a:latin typeface="Hiragino Kaku Gothic Pro W3" panose="020B0300000000000000" pitchFamily="34" charset="-128"/>
                <a:ea typeface="Hiragino Kaku Gothic Pro W3" panose="020B0300000000000000" pitchFamily="34" charset="-128"/>
              </a:endParaRPr>
            </a:p>
            <a:p>
              <a:pPr algn="just">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簡潔に書いて</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a:p>
              <a:pPr algn="just">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承認者に理想をつたえましょう</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10" name="TextBox 10"/>
          <p:cNvSpPr txBox="1"/>
          <p:nvPr/>
        </p:nvSpPr>
        <p:spPr>
          <a:xfrm>
            <a:off x="3670194" y="5250532"/>
            <a:ext cx="10947612" cy="1971245"/>
          </a:xfrm>
          <a:prstGeom prst="rect">
            <a:avLst/>
          </a:prstGeom>
        </p:spPr>
        <p:txBody>
          <a:bodyPr wrap="square" lIns="0" tIns="0" rIns="0" bIns="0" rtlCol="0" anchor="t">
            <a:spAutoFit/>
          </a:bodyPr>
          <a:lstStyle/>
          <a:p>
            <a:pPr algn="ctr">
              <a:lnSpc>
                <a:spcPts val="5250"/>
              </a:lnSpc>
            </a:pPr>
            <a:r>
              <a:rPr lang="ja-JP" altLang="en-US" sz="3500" spc="17">
                <a:solidFill>
                  <a:srgbClr val="3D3D3D"/>
                </a:solidFill>
                <a:latin typeface="Hiragino Kaku Gothic Pro W3" panose="020B0300000000000000" pitchFamily="34" charset="-128"/>
                <a:ea typeface="Hiragino Kaku Gothic Pro W3" panose="020B0300000000000000" pitchFamily="34" charset="-128"/>
              </a:rPr>
              <a:t>データ共有に必要な転記時間を削減するため</a:t>
            </a:r>
            <a:endParaRPr lang="en-US" altLang="ja-JP" sz="3500" spc="17"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5250"/>
              </a:lnSpc>
            </a:pPr>
            <a:r>
              <a:rPr lang="en-US" altLang="ja-JP" sz="3500" spc="17"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3500" spc="17">
                <a:solidFill>
                  <a:srgbClr val="3D3D3D"/>
                </a:solidFill>
                <a:latin typeface="Hiragino Kaku Gothic Pro W3" panose="020B0300000000000000" pitchFamily="34" charset="-128"/>
                <a:ea typeface="Hiragino Kaku Gothic Pro W3" panose="020B0300000000000000" pitchFamily="34" charset="-128"/>
              </a:rPr>
              <a:t>ライセンスのない人が</a:t>
            </a:r>
            <a:endParaRPr lang="en-US" altLang="ja-JP" sz="3500" spc="17"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5250"/>
              </a:lnSpc>
            </a:pPr>
            <a:r>
              <a:rPr lang="en-US" altLang="ja-JP" sz="3500" spc="17"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3500" spc="17">
                <a:solidFill>
                  <a:srgbClr val="3D3D3D"/>
                </a:solidFill>
                <a:latin typeface="Hiragino Kaku Gothic Pro W3" panose="020B0300000000000000" pitchFamily="34" charset="-128"/>
                <a:ea typeface="Hiragino Kaku Gothic Pro W3" panose="020B0300000000000000" pitchFamily="34" charset="-128"/>
              </a:rPr>
              <a:t>のデータを閲覧できる仕組みを作りたい</a:t>
            </a:r>
          </a:p>
        </p:txBody>
      </p:sp>
      <p:sp>
        <p:nvSpPr>
          <p:cNvPr id="11" name="TextBox 11"/>
          <p:cNvSpPr txBox="1"/>
          <p:nvPr/>
        </p:nvSpPr>
        <p:spPr>
          <a:xfrm>
            <a:off x="5515190" y="3086100"/>
            <a:ext cx="7257620" cy="735330"/>
          </a:xfrm>
          <a:prstGeom prst="rect">
            <a:avLst/>
          </a:prstGeom>
        </p:spPr>
        <p:txBody>
          <a:bodyPr lIns="0" tIns="0" rIns="0" bIns="0" rtlCol="0" anchor="t">
            <a:spAutoFit/>
          </a:bodyPr>
          <a:lstStyle/>
          <a:p>
            <a:pPr algn="ctr">
              <a:lnSpc>
                <a:spcPts val="5999"/>
              </a:lnSpc>
              <a:spcBef>
                <a:spcPct val="0"/>
              </a:spcBef>
            </a:pPr>
            <a:r>
              <a:rPr lang="en-US" sz="4999" b="1" u="sng" spc="24" dirty="0" err="1">
                <a:solidFill>
                  <a:srgbClr val="3D3D3D"/>
                </a:solidFill>
                <a:latin typeface="Hiragino Kaku Gothic Pro W3" panose="020B0300000000000000" pitchFamily="34" charset="-128"/>
                <a:ea typeface="Hiragino Kaku Gothic Pro W3" panose="020B0300000000000000" pitchFamily="34" charset="-128"/>
              </a:rPr>
              <a:t>私たちが実現したいこと</a:t>
            </a:r>
            <a:endParaRPr lang="en-US" sz="4999" b="1" u="sng" spc="24"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2436883" y="4986960"/>
            <a:ext cx="14172609" cy="1089594"/>
          </a:xfrm>
          <a:prstGeom prst="rect">
            <a:avLst/>
          </a:prstGeom>
        </p:spPr>
        <p:txBody>
          <a:bodyPr wrap="square" lIns="0" tIns="0" rIns="0" bIns="0" rtlCol="0" anchor="t">
            <a:spAutoFit/>
          </a:bodyPr>
          <a:lstStyle/>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ホームページに掲載するお知らせ内容をkintoneで管理しているが</a:t>
            </a:r>
            <a:r>
              <a:rPr lang="en-US" sz="3500" spc="17" dirty="0">
                <a:solidFill>
                  <a:srgbClr val="3D3D3D"/>
                </a:solidFill>
                <a:latin typeface="Hiragino Kaku Gothic Pro W3" panose="020B0300000000000000" pitchFamily="34" charset="-128"/>
                <a:ea typeface="Hiragino Kaku Gothic Pro W3" panose="020B0300000000000000" pitchFamily="34" charset="-128"/>
              </a:rPr>
              <a:t>、</a:t>
            </a:r>
          </a:p>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更新作業自体は別途行う必要がある</a:t>
            </a:r>
            <a:r>
              <a:rPr lang="en-US" sz="3500" spc="17"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4" name="TextBox 4"/>
          <p:cNvSpPr txBox="1"/>
          <p:nvPr/>
        </p:nvSpPr>
        <p:spPr>
          <a:xfrm>
            <a:off x="2436883" y="6776781"/>
            <a:ext cx="14011905" cy="1089594"/>
          </a:xfrm>
          <a:prstGeom prst="rect">
            <a:avLst/>
          </a:prstGeom>
        </p:spPr>
        <p:txBody>
          <a:bodyPr wrap="square" lIns="0" tIns="0" rIns="0" bIns="0" rtlCol="0" anchor="t">
            <a:spAutoFit/>
          </a:bodyPr>
          <a:lstStyle/>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関係者だけがアクセスできる情報共有ページを</a:t>
            </a:r>
            <a:endParaRPr lang="en-US" sz="3500" spc="17" dirty="0">
              <a:solidFill>
                <a:srgbClr val="3D3D3D"/>
              </a:solidFill>
              <a:latin typeface="Hiragino Kaku Gothic Pro W3" panose="020B0300000000000000" pitchFamily="34" charset="-128"/>
              <a:ea typeface="Hiragino Kaku Gothic Pro W3" panose="020B0300000000000000" pitchFamily="34" charset="-128"/>
            </a:endParaRPr>
          </a:p>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セキュアに作成したい</a:t>
            </a:r>
            <a:r>
              <a:rPr lang="en-US" sz="3500" spc="17" dirty="0">
                <a:solidFill>
                  <a:srgbClr val="3D3D3D"/>
                </a:solidFill>
                <a:latin typeface="Hiragino Kaku Gothic Pro W3" panose="020B0300000000000000" pitchFamily="34" charset="-128"/>
                <a:ea typeface="Hiragino Kaku Gothic Pro W3" panose="020B0300000000000000" pitchFamily="34" charset="-128"/>
              </a:rPr>
              <a:t>。</a:t>
            </a:r>
          </a:p>
        </p:txBody>
      </p:sp>
      <p:grpSp>
        <p:nvGrpSpPr>
          <p:cNvPr id="5" name="Group 5"/>
          <p:cNvGrpSpPr/>
          <p:nvPr/>
        </p:nvGrpSpPr>
        <p:grpSpPr>
          <a:xfrm>
            <a:off x="1677392" y="3381998"/>
            <a:ext cx="500062" cy="50006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8" name="Group 8"/>
          <p:cNvGrpSpPr/>
          <p:nvPr/>
        </p:nvGrpSpPr>
        <p:grpSpPr>
          <a:xfrm>
            <a:off x="1677392" y="5066335"/>
            <a:ext cx="500062" cy="50006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1" name="Group 11"/>
          <p:cNvGrpSpPr/>
          <p:nvPr/>
        </p:nvGrpSpPr>
        <p:grpSpPr>
          <a:xfrm>
            <a:off x="1677392" y="6856156"/>
            <a:ext cx="500062" cy="50006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4" name="Group 14"/>
          <p:cNvGrpSpPr/>
          <p:nvPr/>
        </p:nvGrpSpPr>
        <p:grpSpPr>
          <a:xfrm>
            <a:off x="15367744" y="1000125"/>
            <a:ext cx="3615871" cy="3784530"/>
            <a:chOff x="0" y="0"/>
            <a:chExt cx="4821161" cy="5046040"/>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611"/>
            <a:stretch>
              <a:fillRect/>
            </a:stretch>
          </p:blipFill>
          <p:spPr>
            <a:xfrm>
              <a:off x="0" y="0"/>
              <a:ext cx="4645539" cy="5046040"/>
            </a:xfrm>
            <a:prstGeom prst="rect">
              <a:avLst/>
            </a:prstGeom>
          </p:spPr>
        </p:pic>
        <p:pic>
          <p:nvPicPr>
            <p:cNvPr id="16" name="Picture 16"/>
            <p:cNvPicPr>
              <a:picLocks noChangeAspect="1"/>
            </p:cNvPicPr>
            <p:nvPr/>
          </p:nvPicPr>
          <p:blipFill>
            <a:blip r:embed="rId6"/>
            <a:srcRect/>
            <a:stretch>
              <a:fillRect/>
            </a:stretch>
          </p:blipFill>
          <p:spPr>
            <a:xfrm>
              <a:off x="2935352" y="3020486"/>
              <a:ext cx="1885809" cy="1885809"/>
            </a:xfrm>
            <a:prstGeom prst="rect">
              <a:avLst/>
            </a:prstGeom>
          </p:spPr>
        </p:pic>
        <p:sp>
          <p:nvSpPr>
            <p:cNvPr id="17" name="TextBox 17"/>
            <p:cNvSpPr txBox="1"/>
            <p:nvPr/>
          </p:nvSpPr>
          <p:spPr>
            <a:xfrm>
              <a:off x="221124" y="1735620"/>
              <a:ext cx="4203290" cy="1504001"/>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課題に共感してもらえるとkintone連携サービスの導入がスムーズに進みます</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grpSp>
        <p:nvGrpSpPr>
          <p:cNvPr id="18" name="Group 18"/>
          <p:cNvGrpSpPr/>
          <p:nvPr/>
        </p:nvGrpSpPr>
        <p:grpSpPr>
          <a:xfrm>
            <a:off x="14706712" y="5171231"/>
            <a:ext cx="3484154" cy="3784530"/>
            <a:chOff x="0" y="0"/>
            <a:chExt cx="4645539" cy="5046040"/>
          </a:xfrm>
        </p:grpSpPr>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611"/>
            <a:stretch>
              <a:fillRect/>
            </a:stretch>
          </p:blipFill>
          <p:spPr>
            <a:xfrm>
              <a:off x="0" y="0"/>
              <a:ext cx="4645539" cy="5046040"/>
            </a:xfrm>
            <a:prstGeom prst="rect">
              <a:avLst/>
            </a:prstGeom>
          </p:spPr>
        </p:pic>
        <p:pic>
          <p:nvPicPr>
            <p:cNvPr id="20" name="Picture 20"/>
            <p:cNvPicPr>
              <a:picLocks noChangeAspect="1"/>
            </p:cNvPicPr>
            <p:nvPr/>
          </p:nvPicPr>
          <p:blipFill>
            <a:blip r:embed="rId9"/>
            <a:srcRect/>
            <a:stretch>
              <a:fillRect/>
            </a:stretch>
          </p:blipFill>
          <p:spPr>
            <a:xfrm>
              <a:off x="404647" y="3018320"/>
              <a:ext cx="1918123" cy="1918123"/>
            </a:xfrm>
            <a:prstGeom prst="rect">
              <a:avLst/>
            </a:prstGeom>
          </p:spPr>
        </p:pic>
        <p:sp>
          <p:nvSpPr>
            <p:cNvPr id="21" name="TextBox 21"/>
            <p:cNvSpPr txBox="1"/>
            <p:nvPr/>
          </p:nvSpPr>
          <p:spPr>
            <a:xfrm>
              <a:off x="281631" y="1532420"/>
              <a:ext cx="4082277" cy="990599"/>
            </a:xfrm>
            <a:prstGeom prst="rect">
              <a:avLst/>
            </a:prstGeom>
          </p:spPr>
          <p:txBody>
            <a:bodyPr lIns="0" tIns="0" rIns="0" bIns="0" rtlCol="0" anchor="t">
              <a:spAutoFit/>
            </a:bodyPr>
            <a:lstStyle/>
            <a:p>
              <a:pPr>
                <a:lnSpc>
                  <a:spcPts val="3000"/>
                </a:lnSpc>
              </a:pPr>
              <a:r>
                <a:rPr lang="en-US" sz="2000" spc="10">
                  <a:solidFill>
                    <a:srgbClr val="000000"/>
                  </a:solidFill>
                  <a:latin typeface="Hiragino Kaku Gothic Pro W3" panose="020B0300000000000000" pitchFamily="34" charset="-128"/>
                  <a:ea typeface="Hiragino Kaku Gothic Pro W3" panose="020B0300000000000000" pitchFamily="34" charset="-128"/>
                </a:rPr>
                <a:t>課題は実例をもとに具体的に書いてください。</a:t>
              </a:r>
            </a:p>
          </p:txBody>
        </p:sp>
      </p:grpSp>
      <p:sp>
        <p:nvSpPr>
          <p:cNvPr id="22" name="TextBox 22"/>
          <p:cNvSpPr txBox="1"/>
          <p:nvPr/>
        </p:nvSpPr>
        <p:spPr>
          <a:xfrm>
            <a:off x="2436884" y="3294387"/>
            <a:ext cx="13678012" cy="1089594"/>
          </a:xfrm>
          <a:prstGeom prst="rect">
            <a:avLst/>
          </a:prstGeom>
        </p:spPr>
        <p:txBody>
          <a:bodyPr wrap="square" lIns="0" tIns="0" rIns="0" bIns="0" rtlCol="0" anchor="t">
            <a:spAutoFit/>
          </a:bodyPr>
          <a:lstStyle/>
          <a:p>
            <a:pPr>
              <a:lnSpc>
                <a:spcPts val="4375"/>
              </a:lnSpc>
            </a:pPr>
            <a:r>
              <a:rPr lang="en-US" sz="3500" spc="17" dirty="0">
                <a:solidFill>
                  <a:srgbClr val="3D3D3D"/>
                </a:solidFill>
                <a:latin typeface="Hiragino Kaku Gothic Pro W3" panose="020B0300000000000000" pitchFamily="34" charset="-128"/>
                <a:ea typeface="Hiragino Kaku Gothic Pro W3" panose="020B0300000000000000" pitchFamily="34" charset="-128"/>
              </a:rPr>
              <a:t>kintoneで案件管理をしているが、kintoneライセンスのない社員へ情報共有するために、結局Excelとの2重管理をしている。</a:t>
            </a:r>
          </a:p>
        </p:txBody>
      </p:sp>
      <p:sp>
        <p:nvSpPr>
          <p:cNvPr id="23" name="TextBox 23"/>
          <p:cNvSpPr txBox="1"/>
          <p:nvPr/>
        </p:nvSpPr>
        <p:spPr>
          <a:xfrm>
            <a:off x="1028700" y="1000125"/>
            <a:ext cx="13678012" cy="661784"/>
          </a:xfrm>
          <a:prstGeom prst="rect">
            <a:avLst/>
          </a:prstGeom>
        </p:spPr>
        <p:txBody>
          <a:bodyPr wrap="square" lIns="0" tIns="0" rIns="0" bIns="0" rtlCol="0" anchor="t">
            <a:spAutoFit/>
          </a:bodyPr>
          <a:lstStyle/>
          <a:p>
            <a:pPr>
              <a:lnSpc>
                <a:spcPts val="5399"/>
              </a:lnSpc>
              <a:spcBef>
                <a:spcPct val="0"/>
              </a:spcBef>
            </a:pPr>
            <a:r>
              <a:rPr lang="en-US" sz="4499" b="1" spc="22" dirty="0">
                <a:solidFill>
                  <a:srgbClr val="545454"/>
                </a:solidFill>
                <a:latin typeface="Hiragino Kaku Gothic Pro W3" panose="020B0300000000000000" pitchFamily="34" charset="-128"/>
                <a:ea typeface="Hiragino Kaku Gothic Pro W3" panose="020B0300000000000000" pitchFamily="34" charset="-128"/>
              </a:rPr>
              <a:t>「</a:t>
            </a:r>
            <a:r>
              <a:rPr lang="en-US" sz="4499" b="1" spc="22" dirty="0" err="1">
                <a:solidFill>
                  <a:srgbClr val="004AAD"/>
                </a:solidFill>
                <a:latin typeface="Hiragino Kaku Gothic Pro W3" panose="020B0300000000000000" pitchFamily="34" charset="-128"/>
                <a:ea typeface="Hiragino Kaku Gothic Pro W3" panose="020B0300000000000000" pitchFamily="34" charset="-128"/>
              </a:rPr>
              <a:t>情報共有</a:t>
            </a:r>
            <a:r>
              <a:rPr lang="en-US" sz="4499" b="1" spc="22" dirty="0" err="1">
                <a:solidFill>
                  <a:srgbClr val="545454"/>
                </a:solidFill>
                <a:latin typeface="Hiragino Kaku Gothic Pro W3" panose="020B0300000000000000" pitchFamily="34" charset="-128"/>
                <a:ea typeface="Hiragino Kaku Gothic Pro W3" panose="020B0300000000000000" pitchFamily="34" charset="-128"/>
              </a:rPr>
              <a:t>」に課題を感じています</a:t>
            </a:r>
            <a:endParaRPr lang="en-US" sz="4499" b="1" spc="22" dirty="0">
              <a:solidFill>
                <a:srgbClr val="545454"/>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922670" y="1849014"/>
            <a:ext cx="10442660" cy="6588972"/>
            <a:chOff x="0" y="0"/>
            <a:chExt cx="2750330" cy="1735367"/>
          </a:xfrm>
        </p:grpSpPr>
        <p:sp>
          <p:nvSpPr>
            <p:cNvPr id="4" name="Freeform 4"/>
            <p:cNvSpPr/>
            <p:nvPr/>
          </p:nvSpPr>
          <p:spPr>
            <a:xfrm>
              <a:off x="0" y="0"/>
              <a:ext cx="2750330" cy="1735367"/>
            </a:xfrm>
            <a:custGeom>
              <a:avLst/>
              <a:gdLst/>
              <a:ahLst/>
              <a:cxnLst/>
              <a:rect l="l" t="t" r="r" b="b"/>
              <a:pathLst>
                <a:path w="2750330" h="1735367">
                  <a:moveTo>
                    <a:pt x="37810" y="0"/>
                  </a:moveTo>
                  <a:lnTo>
                    <a:pt x="2712520" y="0"/>
                  </a:lnTo>
                  <a:cubicBezTo>
                    <a:pt x="2733402" y="0"/>
                    <a:pt x="2750330" y="16928"/>
                    <a:pt x="2750330" y="37810"/>
                  </a:cubicBezTo>
                  <a:lnTo>
                    <a:pt x="2750330" y="1697557"/>
                  </a:lnTo>
                  <a:cubicBezTo>
                    <a:pt x="2750330" y="1718439"/>
                    <a:pt x="2733402" y="1735367"/>
                    <a:pt x="2712520" y="1735367"/>
                  </a:cubicBezTo>
                  <a:lnTo>
                    <a:pt x="37810" y="1735367"/>
                  </a:lnTo>
                  <a:cubicBezTo>
                    <a:pt x="16928" y="1735367"/>
                    <a:pt x="0" y="1718439"/>
                    <a:pt x="0" y="1697557"/>
                  </a:cubicBezTo>
                  <a:lnTo>
                    <a:pt x="0" y="37810"/>
                  </a:lnTo>
                  <a:cubicBezTo>
                    <a:pt x="0" y="16928"/>
                    <a:pt x="16928" y="0"/>
                    <a:pt x="37810" y="0"/>
                  </a:cubicBezTo>
                  <a:close/>
                </a:path>
              </a:pathLst>
            </a:custGeom>
            <a:solidFill>
              <a:srgbClr val="B9EAFF"/>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6" name="TextBox 6"/>
          <p:cNvSpPr txBox="1"/>
          <p:nvPr/>
        </p:nvSpPr>
        <p:spPr>
          <a:xfrm>
            <a:off x="4214283" y="2561653"/>
            <a:ext cx="9859432" cy="2448234"/>
          </a:xfrm>
          <a:prstGeom prst="rect">
            <a:avLst/>
          </a:prstGeom>
        </p:spPr>
        <p:txBody>
          <a:bodyPr lIns="0" tIns="0" rIns="0" bIns="0" rtlCol="0" anchor="t">
            <a:spAutoFit/>
          </a:bodyPr>
          <a:lstStyle/>
          <a:p>
            <a:pPr algn="ctr">
              <a:lnSpc>
                <a:spcPts val="47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課題を解決するために調査し</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47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見つけたのが</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kintoneに接続して</a:t>
            </a:r>
            <a:r>
              <a:rPr lang="en-US" sz="3999" spc="19" dirty="0">
                <a:solidFill>
                  <a:srgbClr val="3D3D3D"/>
                </a:solidFill>
                <a:latin typeface="Hiragino Kaku Gothic Pro W3" panose="020B0300000000000000" pitchFamily="34" charset="-128"/>
                <a:ea typeface="Hiragino Kaku Gothic Pro W3" panose="020B0300000000000000" pitchFamily="34" charset="-128"/>
              </a:rPr>
              <a:t>、</a:t>
            </a:r>
          </a:p>
          <a:p>
            <a:pPr algn="ct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kintoneで出来ることを拡大した</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7" name="TextBox 7"/>
          <p:cNvSpPr txBox="1"/>
          <p:nvPr/>
        </p:nvSpPr>
        <p:spPr>
          <a:xfrm>
            <a:off x="5152145" y="5752520"/>
            <a:ext cx="7983707" cy="2308324"/>
          </a:xfrm>
          <a:prstGeom prst="rect">
            <a:avLst/>
          </a:prstGeom>
        </p:spPr>
        <p:txBody>
          <a:bodyPr lIns="0" tIns="0" rIns="0" bIns="0" rtlCol="0" anchor="t">
            <a:spAutoFit/>
          </a:bodyPr>
          <a:lstStyle/>
          <a:p>
            <a:pPr algn="ctr">
              <a:lnSpc>
                <a:spcPts val="9000"/>
              </a:lnSpc>
              <a:spcBef>
                <a:spcPct val="0"/>
              </a:spcBef>
            </a:pPr>
            <a:r>
              <a:rPr lang="en-US" sz="7500" b="1" spc="37" dirty="0" err="1">
                <a:solidFill>
                  <a:srgbClr val="3D3D3D"/>
                </a:solidFill>
                <a:latin typeface="Hiragino Kaku Gothic Pro W3" panose="020B0300000000000000" pitchFamily="34" charset="-128"/>
                <a:ea typeface="Hiragino Kaku Gothic Pro W3" panose="020B0300000000000000" pitchFamily="34" charset="-128"/>
              </a:rPr>
              <a:t>プラグイン</a:t>
            </a:r>
            <a:endParaRPr lang="en-US" sz="7500" b="1" spc="37"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9000"/>
              </a:lnSpc>
              <a:spcBef>
                <a:spcPct val="0"/>
              </a:spcBef>
            </a:pPr>
            <a:r>
              <a:rPr lang="en-US" sz="7500" b="1" spc="37" dirty="0" err="1">
                <a:solidFill>
                  <a:srgbClr val="3D3D3D"/>
                </a:solidFill>
                <a:latin typeface="Hiragino Kaku Gothic Pro W3" panose="020B0300000000000000" pitchFamily="34" charset="-128"/>
                <a:ea typeface="Hiragino Kaku Gothic Pro W3" panose="020B0300000000000000" pitchFamily="34" charset="-128"/>
              </a:rPr>
              <a:t>連携サービス</a:t>
            </a:r>
            <a:endParaRPr lang="en-US" sz="7500" b="1" spc="37"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TextBox 33"/>
          <p:cNvSpPr txBox="1"/>
          <p:nvPr/>
        </p:nvSpPr>
        <p:spPr>
          <a:xfrm>
            <a:off x="1028700" y="1000125"/>
            <a:ext cx="14654631" cy="659540"/>
          </a:xfrm>
          <a:prstGeom prst="rect">
            <a:avLst/>
          </a:prstGeom>
        </p:spPr>
        <p:txBody>
          <a:bodyPr lIns="0" tIns="0" rIns="0" bIns="0" rtlCol="0" anchor="t">
            <a:spAutoFit/>
          </a:bodyPr>
          <a:lstStyle/>
          <a:p>
            <a:pPr>
              <a:lnSpc>
                <a:spcPts val="5399"/>
              </a:lnSpc>
              <a:spcBef>
                <a:spcPct val="0"/>
              </a:spcBef>
            </a:pPr>
            <a:r>
              <a:rPr lang="en-US" sz="4499" b="1" spc="22" dirty="0" err="1">
                <a:solidFill>
                  <a:srgbClr val="FFC000"/>
                </a:solidFill>
                <a:latin typeface="Hiragino Kaku Gothic Pro W3" panose="020B0300000000000000" pitchFamily="34" charset="-128"/>
                <a:ea typeface="Hiragino Kaku Gothic Pro W3" panose="020B0300000000000000" pitchFamily="34" charset="-128"/>
              </a:rPr>
              <a:t>kintone</a:t>
            </a:r>
            <a:r>
              <a:rPr lang="en-US" sz="4499" b="1" spc="22" dirty="0">
                <a:solidFill>
                  <a:srgbClr val="3D3D3D"/>
                </a:solidFill>
                <a:latin typeface="Hiragino Kaku Gothic Pro W3" panose="020B0300000000000000" pitchFamily="34" charset="-128"/>
                <a:ea typeface="Hiragino Kaku Gothic Pro W3" panose="020B0300000000000000" pitchFamily="34" charset="-128"/>
              </a:rPr>
              <a:t> </a:t>
            </a:r>
            <a:r>
              <a:rPr lang="en-US" sz="4499" spc="22" dirty="0" err="1">
                <a:solidFill>
                  <a:srgbClr val="3D3D3D"/>
                </a:solidFill>
                <a:latin typeface="Hiragino Kaku Gothic Pro W3" panose="020B0300000000000000" pitchFamily="34" charset="-128"/>
                <a:ea typeface="Hiragino Kaku Gothic Pro W3" panose="020B0300000000000000" pitchFamily="34" charset="-128"/>
              </a:rPr>
              <a:t>だけではできない課題を解決できる</a:t>
            </a:r>
            <a:endParaRPr lang="en-US" sz="4499" spc="22" dirty="0">
              <a:solidFill>
                <a:srgbClr val="3D3D3D"/>
              </a:solidFill>
              <a:latin typeface="Hiragino Kaku Gothic Pro W3" panose="020B0300000000000000" pitchFamily="34" charset="-128"/>
              <a:ea typeface="Hiragino Kaku Gothic Pro W3" panose="020B0300000000000000" pitchFamily="34" charset="-128"/>
            </a:endParaRPr>
          </a:p>
        </p:txBody>
      </p:sp>
      <p:pic>
        <p:nvPicPr>
          <p:cNvPr id="37" name="Picture 2">
            <a:extLst>
              <a:ext uri="{FF2B5EF4-FFF2-40B4-BE49-F238E27FC236}">
                <a16:creationId xmlns:a16="http://schemas.microsoft.com/office/drawing/2014/main" id="{011AA952-A677-8766-8CDE-596C0FEB4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2694937"/>
            <a:ext cx="11514666" cy="6477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3">
            <a:extLst>
              <a:ext uri="{FF2B5EF4-FFF2-40B4-BE49-F238E27FC236}">
                <a16:creationId xmlns:a16="http://schemas.microsoft.com/office/drawing/2014/main" id="{D8AFA828-B565-E492-3848-0228B84FD14F}"/>
              </a:ext>
            </a:extLst>
          </p:cNvPr>
          <p:cNvSpPr txBox="1"/>
          <p:nvPr/>
        </p:nvSpPr>
        <p:spPr>
          <a:xfrm>
            <a:off x="13030200" y="6491139"/>
            <a:ext cx="4660315" cy="2446824"/>
          </a:xfrm>
          <a:prstGeom prst="rect">
            <a:avLst/>
          </a:prstGeom>
        </p:spPr>
        <p:txBody>
          <a:bodyPr wrap="square" lIns="0" tIns="0" rIns="0" bIns="0" rtlCol="0" anchor="t">
            <a:spAutoFit/>
          </a:bodyPr>
          <a:lstStyle/>
          <a:p>
            <a:pPr algn="ctr">
              <a:lnSpc>
                <a:spcPts val="5399"/>
              </a:lnSpc>
              <a:spcBef>
                <a:spcPct val="0"/>
              </a:spcBef>
            </a:pPr>
            <a:r>
              <a:rPr lang="en-US" sz="2400" spc="22" dirty="0" err="1">
                <a:solidFill>
                  <a:srgbClr val="636566"/>
                </a:solidFill>
                <a:latin typeface="Hiragino Kaku Gothic Pro W3" panose="020B0300000000000000" pitchFamily="34" charset="-128"/>
                <a:ea typeface="Hiragino Kaku Gothic Pro W3" panose="020B0300000000000000" pitchFamily="34" charset="-128"/>
              </a:rPr>
              <a:t>様々なサービスがありますが</a:t>
            </a:r>
            <a:r>
              <a:rPr lang="en-US" sz="2400" spc="22" dirty="0">
                <a:solidFill>
                  <a:srgbClr val="636566"/>
                </a:solidFill>
                <a:latin typeface="Hiragino Kaku Gothic Pro W3" panose="020B0300000000000000" pitchFamily="34" charset="-128"/>
                <a:ea typeface="Hiragino Kaku Gothic Pro W3" panose="020B0300000000000000" pitchFamily="34" charset="-128"/>
              </a:rPr>
              <a:t>、</a:t>
            </a:r>
          </a:p>
          <a:p>
            <a:pPr algn="ctr">
              <a:lnSpc>
                <a:spcPts val="5399"/>
              </a:lnSpc>
              <a:spcBef>
                <a:spcPct val="0"/>
              </a:spcBef>
            </a:pPr>
            <a:endParaRPr lang="en-US" sz="2400" spc="22" dirty="0">
              <a:solidFill>
                <a:srgbClr val="636566"/>
              </a:solidFill>
              <a:latin typeface="Hiragino Kaku Gothic Pro W3" panose="020B0300000000000000" pitchFamily="34" charset="-128"/>
              <a:ea typeface="Hiragino Kaku Gothic Pro W3" panose="020B0300000000000000" pitchFamily="34" charset="-128"/>
            </a:endParaRPr>
          </a:p>
          <a:p>
            <a:pPr algn="ctr">
              <a:lnSpc>
                <a:spcPts val="5399"/>
              </a:lnSpc>
              <a:spcBef>
                <a:spcPct val="0"/>
              </a:spcBef>
            </a:pPr>
            <a:endParaRPr lang="en-US" sz="2400" spc="22" dirty="0">
              <a:solidFill>
                <a:srgbClr val="636566"/>
              </a:solidFill>
              <a:latin typeface="Hiragino Kaku Gothic Pro W3" panose="020B0300000000000000" pitchFamily="34" charset="-128"/>
              <a:ea typeface="Hiragino Kaku Gothic Pro W3" panose="020B0300000000000000" pitchFamily="34" charset="-128"/>
            </a:endParaRPr>
          </a:p>
          <a:p>
            <a:pPr algn="ctr">
              <a:spcBef>
                <a:spcPct val="0"/>
              </a:spcBef>
            </a:pPr>
            <a:r>
              <a:rPr lang="en-US" sz="2400" spc="22" dirty="0" err="1">
                <a:solidFill>
                  <a:srgbClr val="636566"/>
                </a:solidFill>
                <a:latin typeface="Hiragino Kaku Gothic Pro W3" panose="020B0300000000000000" pitchFamily="34" charset="-128"/>
                <a:ea typeface="Hiragino Kaku Gothic Pro W3" panose="020B0300000000000000" pitchFamily="34" charset="-128"/>
              </a:rPr>
              <a:t>に注目しました</a:t>
            </a:r>
            <a:r>
              <a:rPr lang="en-US" sz="2400" spc="22" dirty="0">
                <a:solidFill>
                  <a:srgbClr val="636566"/>
                </a:solidFill>
                <a:latin typeface="Hiragino Kaku Gothic Pro W3" panose="020B0300000000000000" pitchFamily="34" charset="-128"/>
                <a:ea typeface="Hiragino Kaku Gothic Pro W3" panose="020B0300000000000000" pitchFamily="34" charset="-128"/>
              </a:rPr>
              <a:t>。</a:t>
            </a:r>
          </a:p>
        </p:txBody>
      </p:sp>
      <p:pic>
        <p:nvPicPr>
          <p:cNvPr id="3" name="図 2" descr="テキスト, ロゴ&#10;&#10;自動的に生成された説明">
            <a:extLst>
              <a:ext uri="{FF2B5EF4-FFF2-40B4-BE49-F238E27FC236}">
                <a16:creationId xmlns:a16="http://schemas.microsoft.com/office/drawing/2014/main" id="{18438A73-8798-8327-C000-FB16E8585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5757" y="6896100"/>
            <a:ext cx="5029200" cy="20016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2537</TotalTime>
  <Words>1184</Words>
  <Application>Microsoft Macintosh PowerPoint</Application>
  <PresentationFormat>ユーザー設定</PresentationFormat>
  <Paragraphs>277</Paragraphs>
  <Slides>22</Slides>
  <Notes>12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Hiragino Kaku Gothic Pro W3</vt:lpstr>
      <vt:lpstr>Calibri</vt:lpstr>
      <vt:lpstr>游ゴシック</vt:lpstr>
      <vt:lpstr>Roboto</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安否確認サービス2導入提案書_標準タイプ</dc:title>
  <cp:lastModifiedBy>木村 瑠里</cp:lastModifiedBy>
  <cp:revision>19</cp:revision>
  <dcterms:created xsi:type="dcterms:W3CDTF">2006-08-16T00:00:00Z</dcterms:created>
  <dcterms:modified xsi:type="dcterms:W3CDTF">2023-03-23T02:01:41Z</dcterms:modified>
  <dc:identifier>DAFVc4UzYKw</dc:identifier>
</cp:coreProperties>
</file>